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Agrandir Narrow Bold" panose="020B0604020202020204" charset="0"/>
      <p:regular r:id="rId19"/>
    </p:embeddedFont>
    <p:embeddedFont>
      <p:font typeface="Canva Sans Bold" panose="020B0604020202020204" charset="0"/>
      <p:regular r:id="rId20"/>
    </p:embeddedFont>
    <p:embeddedFont>
      <p:font typeface="Canva Sans Medium" panose="020B0604020202020204" charset="0"/>
      <p:regular r:id="rId21"/>
    </p:embeddedFont>
    <p:embeddedFont>
      <p:font typeface="Days" panose="02000505050000020004" charset="0"/>
      <p:regular r:id="rId22"/>
    </p:embeddedFont>
    <p:embeddedFont>
      <p:font typeface="DM Serif Display" pitchFamily="2" charset="0"/>
      <p:regular r:id="rId23"/>
    </p:embeddedFont>
    <p:embeddedFont>
      <p:font typeface="Open Sauce" panose="020B0604020202020204" charset="0"/>
      <p:regular r:id="rId24"/>
    </p:embeddedFont>
    <p:embeddedFont>
      <p:font typeface="Open Sauce Light" panose="020B0604020202020204" charset="0"/>
      <p:regular r:id="rId25"/>
    </p:embeddedFont>
    <p:embeddedFont>
      <p:font typeface="Open Sauce Medium" panose="020B0604020202020204" charset="0"/>
      <p:regular r:id="rId26"/>
    </p:embeddedFont>
    <p:embeddedFont>
      <p:font typeface="RoxboroughCF Bold" panose="020B0604020202020204" charset="0"/>
      <p:regular r:id="rId27"/>
    </p:embeddedFont>
    <p:embeddedFont>
      <p:font typeface="RoxboroughCF Medium" panose="020B0604020202020204" charset="0"/>
      <p:regular r:id="rId28"/>
    </p:embeddedFont>
    <p:embeddedFont>
      <p:font typeface="Times New Roman Bold" panose="02020803070505020304" pitchFamily="18" charset="0"/>
      <p:regular r:id="rId29"/>
      <p:bold r:id="rId30"/>
    </p:embeddedFont>
    <p:embeddedFont>
      <p:font typeface="Times New Roman Medium"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linkedin.com/in/ssqvl/overlay/about-this-profi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US"/>
          </a:p>
        </p:txBody>
      </p:sp>
      <p:sp>
        <p:nvSpPr>
          <p:cNvPr id="3" name="AutoShape 3"/>
          <p:cNvSpPr/>
          <p:nvPr/>
        </p:nvSpPr>
        <p:spPr>
          <a:xfrm>
            <a:off x="4380858" y="7143900"/>
            <a:ext cx="9526284" cy="0"/>
          </a:xfrm>
          <a:prstGeom prst="line">
            <a:avLst/>
          </a:prstGeom>
          <a:ln w="76200" cap="rnd">
            <a:solidFill>
              <a:srgbClr val="F5F5F5"/>
            </a:solidFill>
            <a:prstDash val="solid"/>
            <a:headEnd type="none" w="sm" len="sm"/>
            <a:tailEnd type="none" w="sm" len="sm"/>
          </a:ln>
        </p:spPr>
        <p:txBody>
          <a:bodyPr/>
          <a:lstStyle/>
          <a:p>
            <a:endParaRPr lang="en-US"/>
          </a:p>
        </p:txBody>
      </p:sp>
      <p:sp>
        <p:nvSpPr>
          <p:cNvPr id="4" name="Freeform 4"/>
          <p:cNvSpPr/>
          <p:nvPr/>
        </p:nvSpPr>
        <p:spPr>
          <a:xfrm>
            <a:off x="4946389" y="963136"/>
            <a:ext cx="8395222" cy="2094983"/>
          </a:xfrm>
          <a:custGeom>
            <a:avLst/>
            <a:gdLst/>
            <a:ahLst/>
            <a:cxnLst/>
            <a:rect l="l" t="t" r="r" b="b"/>
            <a:pathLst>
              <a:path w="8395222" h="2094983">
                <a:moveTo>
                  <a:pt x="0" y="0"/>
                </a:moveTo>
                <a:lnTo>
                  <a:pt x="8395222" y="0"/>
                </a:lnTo>
                <a:lnTo>
                  <a:pt x="8395222" y="2094982"/>
                </a:lnTo>
                <a:lnTo>
                  <a:pt x="0" y="2094982"/>
                </a:lnTo>
                <a:lnTo>
                  <a:pt x="0" y="0"/>
                </a:lnTo>
                <a:close/>
              </a:path>
            </a:pathLst>
          </a:custGeom>
          <a:blipFill>
            <a:blip r:embed="rId3"/>
            <a:stretch>
              <a:fillRect t="-13694" r="-32937" b="-13694"/>
            </a:stretch>
          </a:blipFill>
        </p:spPr>
        <p:txBody>
          <a:bodyPr/>
          <a:lstStyle/>
          <a:p>
            <a:endParaRPr lang="en-US"/>
          </a:p>
        </p:txBody>
      </p:sp>
      <p:sp>
        <p:nvSpPr>
          <p:cNvPr id="5" name="Freeform 5"/>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37826" y="5864375"/>
            <a:ext cx="18012348" cy="774700"/>
          </a:xfrm>
          <a:prstGeom prst="rect">
            <a:avLst/>
          </a:prstGeom>
        </p:spPr>
        <p:txBody>
          <a:bodyPr lIns="0" tIns="0" rIns="0" bIns="0" rtlCol="0" anchor="t">
            <a:spAutoFit/>
          </a:bodyPr>
          <a:lstStyle/>
          <a:p>
            <a:pPr algn="ctr">
              <a:lnSpc>
                <a:spcPts val="6049"/>
              </a:lnSpc>
            </a:pPr>
            <a:r>
              <a:rPr lang="en-US" sz="5499" spc="203">
                <a:solidFill>
                  <a:srgbClr val="FFFFFF"/>
                </a:solidFill>
                <a:latin typeface="Days"/>
              </a:rPr>
              <a:t>ISOM 825 FINAL PRESENTATION</a:t>
            </a:r>
          </a:p>
        </p:txBody>
      </p:sp>
      <p:sp>
        <p:nvSpPr>
          <p:cNvPr id="7" name="TextBox 7"/>
          <p:cNvSpPr txBox="1"/>
          <p:nvPr/>
        </p:nvSpPr>
        <p:spPr>
          <a:xfrm>
            <a:off x="647088" y="3579747"/>
            <a:ext cx="17376702" cy="1538883"/>
          </a:xfrm>
          <a:prstGeom prst="rect">
            <a:avLst/>
          </a:prstGeom>
        </p:spPr>
        <p:txBody>
          <a:bodyPr lIns="0" tIns="0" rIns="0" bIns="0" rtlCol="0" anchor="t">
            <a:spAutoFit/>
          </a:bodyPr>
          <a:lstStyle/>
          <a:p>
            <a:pPr algn="ctr">
              <a:lnSpc>
                <a:spcPts val="6049"/>
              </a:lnSpc>
            </a:pPr>
            <a:r>
              <a:rPr lang="en-US" sz="5499" spc="395" dirty="0">
                <a:solidFill>
                  <a:srgbClr val="FCBA2F"/>
                </a:solidFill>
                <a:latin typeface="RoxboroughCF Bold"/>
              </a:rPr>
              <a:t>SAP IBP IMPLEMENTATION</a:t>
            </a:r>
          </a:p>
          <a:p>
            <a:pPr algn="ctr">
              <a:lnSpc>
                <a:spcPts val="6049"/>
              </a:lnSpc>
            </a:pPr>
            <a:r>
              <a:rPr lang="en-US" sz="5499" spc="395" dirty="0">
                <a:solidFill>
                  <a:srgbClr val="FCBA2F"/>
                </a:solidFill>
                <a:latin typeface="RoxboroughCF Bold"/>
              </a:rPr>
              <a:t>(Mexico)</a:t>
            </a:r>
          </a:p>
        </p:txBody>
      </p:sp>
      <p:sp>
        <p:nvSpPr>
          <p:cNvPr id="8" name="TextBox 8"/>
          <p:cNvSpPr txBox="1"/>
          <p:nvPr/>
        </p:nvSpPr>
        <p:spPr>
          <a:xfrm>
            <a:off x="3232887" y="7611868"/>
            <a:ext cx="12205105" cy="775179"/>
          </a:xfrm>
          <a:prstGeom prst="rect">
            <a:avLst/>
          </a:prstGeom>
        </p:spPr>
        <p:txBody>
          <a:bodyPr lIns="0" tIns="0" rIns="0" bIns="0" rtlCol="0" anchor="t">
            <a:spAutoFit/>
          </a:bodyPr>
          <a:lstStyle/>
          <a:p>
            <a:pPr algn="ctr">
              <a:lnSpc>
                <a:spcPts val="2791"/>
              </a:lnSpc>
            </a:pPr>
            <a:r>
              <a:rPr lang="en-US" sz="2537" spc="215">
                <a:solidFill>
                  <a:srgbClr val="FFFFFF"/>
                </a:solidFill>
                <a:latin typeface="Agrandir Narrow Bold"/>
              </a:rPr>
              <a:t>Team 4 - Dharmin Sanghvi, Keerthana Tamtam, Prajakta Khare &amp; Punya Kaura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47088" y="1220776"/>
            <a:ext cx="16408411" cy="8673869"/>
            <a:chOff x="0" y="0"/>
            <a:chExt cx="4321557" cy="2284476"/>
          </a:xfrm>
        </p:grpSpPr>
        <p:sp>
          <p:nvSpPr>
            <p:cNvPr id="4" name="Freeform 4"/>
            <p:cNvSpPr/>
            <p:nvPr/>
          </p:nvSpPr>
          <p:spPr>
            <a:xfrm>
              <a:off x="0" y="0"/>
              <a:ext cx="4321557" cy="2284476"/>
            </a:xfrm>
            <a:custGeom>
              <a:avLst/>
              <a:gdLst/>
              <a:ahLst/>
              <a:cxnLst/>
              <a:rect l="l" t="t" r="r" b="b"/>
              <a:pathLst>
                <a:path w="4321557" h="2284476">
                  <a:moveTo>
                    <a:pt x="0" y="0"/>
                  </a:moveTo>
                  <a:lnTo>
                    <a:pt x="4321557" y="0"/>
                  </a:lnTo>
                  <a:lnTo>
                    <a:pt x="4321557" y="2284476"/>
                  </a:lnTo>
                  <a:lnTo>
                    <a:pt x="0" y="2284476"/>
                  </a:lnTo>
                  <a:close/>
                </a:path>
              </a:pathLst>
            </a:custGeom>
            <a:solidFill>
              <a:srgbClr val="F5F5F5"/>
            </a:solidFill>
            <a:ln w="38100" cap="sq">
              <a:solidFill>
                <a:srgbClr val="202354"/>
              </a:solidFill>
              <a:prstDash val="solid"/>
              <a:miter/>
            </a:ln>
          </p:spPr>
          <p:txBody>
            <a:bodyPr/>
            <a:lstStyle/>
            <a:p>
              <a:endParaRPr lang="en-US"/>
            </a:p>
          </p:txBody>
        </p:sp>
        <p:sp>
          <p:nvSpPr>
            <p:cNvPr id="5" name="TextBox 5"/>
            <p:cNvSpPr txBox="1"/>
            <p:nvPr/>
          </p:nvSpPr>
          <p:spPr>
            <a:xfrm>
              <a:off x="0" y="-28575"/>
              <a:ext cx="4321557" cy="23130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2233077" y="4053091"/>
            <a:ext cx="10798078" cy="2283"/>
          </a:xfrm>
          <a:prstGeom prst="line">
            <a:avLst/>
          </a:prstGeom>
          <a:ln w="76200" cap="flat">
            <a:solidFill>
              <a:srgbClr val="202354"/>
            </a:solidFill>
            <a:prstDash val="solid"/>
            <a:headEnd type="none" w="sm" len="sm"/>
            <a:tailEnd type="none" w="sm" len="sm"/>
          </a:ln>
        </p:spPr>
        <p:txBody>
          <a:bodyPr/>
          <a:lstStyle/>
          <a:p>
            <a:endParaRPr lang="en-US"/>
          </a:p>
        </p:txBody>
      </p:sp>
      <p:grpSp>
        <p:nvGrpSpPr>
          <p:cNvPr id="7" name="Group 7"/>
          <p:cNvGrpSpPr>
            <a:grpSpLocks noChangeAspect="1"/>
          </p:cNvGrpSpPr>
          <p:nvPr/>
        </p:nvGrpSpPr>
        <p:grpSpPr>
          <a:xfrm rot="5400000">
            <a:off x="12838878" y="3849765"/>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grpSp>
        <p:nvGrpSpPr>
          <p:cNvPr id="9" name="Group 9"/>
          <p:cNvGrpSpPr>
            <a:grpSpLocks noChangeAspect="1"/>
          </p:cNvGrpSpPr>
          <p:nvPr/>
        </p:nvGrpSpPr>
        <p:grpSpPr>
          <a:xfrm rot="5400000">
            <a:off x="9504661" y="3897228"/>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grpSp>
        <p:nvGrpSpPr>
          <p:cNvPr id="11" name="Group 11"/>
          <p:cNvGrpSpPr>
            <a:grpSpLocks noChangeAspect="1"/>
          </p:cNvGrpSpPr>
          <p:nvPr/>
        </p:nvGrpSpPr>
        <p:grpSpPr>
          <a:xfrm rot="5400000">
            <a:off x="6025615" y="3924206"/>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grpSp>
        <p:nvGrpSpPr>
          <p:cNvPr id="13" name="Group 13"/>
          <p:cNvGrpSpPr>
            <a:grpSpLocks noChangeAspect="1"/>
          </p:cNvGrpSpPr>
          <p:nvPr/>
        </p:nvGrpSpPr>
        <p:grpSpPr>
          <a:xfrm rot="5400000">
            <a:off x="1919585" y="3896898"/>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sp>
        <p:nvSpPr>
          <p:cNvPr id="15" name="TextBox 15"/>
          <p:cNvSpPr txBox="1"/>
          <p:nvPr/>
        </p:nvSpPr>
        <p:spPr>
          <a:xfrm>
            <a:off x="1341378" y="4556928"/>
            <a:ext cx="2736463" cy="678180"/>
          </a:xfrm>
          <a:prstGeom prst="rect">
            <a:avLst/>
          </a:prstGeom>
        </p:spPr>
        <p:txBody>
          <a:bodyPr lIns="0" tIns="0" rIns="0" bIns="0" rtlCol="0" anchor="t">
            <a:spAutoFit/>
          </a:bodyPr>
          <a:lstStyle/>
          <a:p>
            <a:pPr algn="just">
              <a:lnSpc>
                <a:spcPts val="2640"/>
              </a:lnSpc>
            </a:pPr>
            <a:r>
              <a:rPr lang="en-US" sz="2400" b="1" spc="76" dirty="0">
                <a:solidFill>
                  <a:srgbClr val="000000"/>
                </a:solidFill>
                <a:latin typeface="Open Sauce Medium"/>
              </a:rPr>
              <a:t>ANALYTICS AND FORECASTING</a:t>
            </a:r>
          </a:p>
        </p:txBody>
      </p:sp>
      <p:sp>
        <p:nvSpPr>
          <p:cNvPr id="16" name="TextBox 16"/>
          <p:cNvSpPr txBox="1"/>
          <p:nvPr/>
        </p:nvSpPr>
        <p:spPr>
          <a:xfrm>
            <a:off x="1294177" y="5507523"/>
            <a:ext cx="3095220" cy="3142142"/>
          </a:xfrm>
          <a:prstGeom prst="rect">
            <a:avLst/>
          </a:prstGeom>
        </p:spPr>
        <p:txBody>
          <a:bodyPr lIns="0" tIns="0" rIns="0" bIns="0" rtlCol="0" anchor="t">
            <a:spAutoFit/>
          </a:bodyPr>
          <a:lstStyle/>
          <a:p>
            <a:pPr>
              <a:lnSpc>
                <a:spcPts val="3051"/>
              </a:lnSpc>
            </a:pPr>
            <a:r>
              <a:rPr lang="en-US" sz="2075" b="1" dirty="0">
                <a:solidFill>
                  <a:srgbClr val="000000"/>
                </a:solidFill>
                <a:latin typeface="Open Sauce Light"/>
              </a:rPr>
              <a:t>Advanced data analytics incorporated into SAP IBP empower Walmart with predictive insights, preparing the company for proactive demand planning</a:t>
            </a:r>
          </a:p>
        </p:txBody>
      </p:sp>
      <p:sp>
        <p:nvSpPr>
          <p:cNvPr id="17" name="TextBox 17"/>
          <p:cNvSpPr txBox="1"/>
          <p:nvPr/>
        </p:nvSpPr>
        <p:spPr>
          <a:xfrm>
            <a:off x="12046404" y="4556928"/>
            <a:ext cx="2736463" cy="678180"/>
          </a:xfrm>
          <a:prstGeom prst="rect">
            <a:avLst/>
          </a:prstGeom>
        </p:spPr>
        <p:txBody>
          <a:bodyPr lIns="0" tIns="0" rIns="0" bIns="0" rtlCol="0" anchor="t">
            <a:spAutoFit/>
          </a:bodyPr>
          <a:lstStyle/>
          <a:p>
            <a:pPr algn="just">
              <a:lnSpc>
                <a:spcPts val="2640"/>
              </a:lnSpc>
            </a:pPr>
            <a:r>
              <a:rPr lang="en-US" sz="2400" b="1" spc="76" dirty="0">
                <a:solidFill>
                  <a:srgbClr val="000000"/>
                </a:solidFill>
                <a:latin typeface="Open Sauce Medium"/>
              </a:rPr>
              <a:t>EXTENDED CAPABILITIES</a:t>
            </a:r>
          </a:p>
        </p:txBody>
      </p:sp>
      <p:sp>
        <p:nvSpPr>
          <p:cNvPr id="18" name="TextBox 18"/>
          <p:cNvSpPr txBox="1"/>
          <p:nvPr/>
        </p:nvSpPr>
        <p:spPr>
          <a:xfrm>
            <a:off x="5284746" y="4556928"/>
            <a:ext cx="2736463" cy="678180"/>
          </a:xfrm>
          <a:prstGeom prst="rect">
            <a:avLst/>
          </a:prstGeom>
        </p:spPr>
        <p:txBody>
          <a:bodyPr lIns="0" tIns="0" rIns="0" bIns="0" rtlCol="0" anchor="t">
            <a:spAutoFit/>
          </a:bodyPr>
          <a:lstStyle/>
          <a:p>
            <a:pPr algn="just">
              <a:lnSpc>
                <a:spcPts val="2640"/>
              </a:lnSpc>
            </a:pPr>
            <a:r>
              <a:rPr lang="en-US" sz="2400" b="1" spc="76" dirty="0">
                <a:solidFill>
                  <a:srgbClr val="000000"/>
                </a:solidFill>
                <a:latin typeface="Open Sauce Medium"/>
              </a:rPr>
              <a:t>STRATEGIC INTEGRATION</a:t>
            </a:r>
          </a:p>
        </p:txBody>
      </p:sp>
      <p:sp>
        <p:nvSpPr>
          <p:cNvPr id="19" name="TextBox 19"/>
          <p:cNvSpPr txBox="1"/>
          <p:nvPr/>
        </p:nvSpPr>
        <p:spPr>
          <a:xfrm>
            <a:off x="8980147" y="4556928"/>
            <a:ext cx="2736463" cy="678180"/>
          </a:xfrm>
          <a:prstGeom prst="rect">
            <a:avLst/>
          </a:prstGeom>
        </p:spPr>
        <p:txBody>
          <a:bodyPr lIns="0" tIns="0" rIns="0" bIns="0" rtlCol="0" anchor="t">
            <a:spAutoFit/>
          </a:bodyPr>
          <a:lstStyle/>
          <a:p>
            <a:pPr algn="just">
              <a:lnSpc>
                <a:spcPts val="2640"/>
              </a:lnSpc>
            </a:pPr>
            <a:r>
              <a:rPr lang="en-US" sz="2400" b="1" spc="76" dirty="0">
                <a:solidFill>
                  <a:srgbClr val="000000"/>
                </a:solidFill>
                <a:latin typeface="Open Sauce Medium"/>
              </a:rPr>
              <a:t>ONGOING IMPROVEMENT</a:t>
            </a:r>
          </a:p>
        </p:txBody>
      </p:sp>
      <p:sp>
        <p:nvSpPr>
          <p:cNvPr id="20" name="TextBox 20"/>
          <p:cNvSpPr txBox="1"/>
          <p:nvPr/>
        </p:nvSpPr>
        <p:spPr>
          <a:xfrm>
            <a:off x="8980147" y="5375126"/>
            <a:ext cx="2266371" cy="4446270"/>
          </a:xfrm>
          <a:prstGeom prst="rect">
            <a:avLst/>
          </a:prstGeom>
        </p:spPr>
        <p:txBody>
          <a:bodyPr lIns="0" tIns="0" rIns="0" bIns="0" rtlCol="0" anchor="t">
            <a:spAutoFit/>
          </a:bodyPr>
          <a:lstStyle/>
          <a:p>
            <a:pPr>
              <a:lnSpc>
                <a:spcPts val="2939"/>
              </a:lnSpc>
            </a:pPr>
            <a:r>
              <a:rPr lang="en-US" sz="1999" b="1" dirty="0">
                <a:solidFill>
                  <a:srgbClr val="000000"/>
                </a:solidFill>
                <a:latin typeface="Open Sauce Light"/>
              </a:rPr>
              <a:t>Commitment to continuous development with SAP's expert guidance, focusing on user experience, system optimization, and expanding functionalities.</a:t>
            </a:r>
          </a:p>
          <a:p>
            <a:pPr>
              <a:lnSpc>
                <a:spcPts val="2939"/>
              </a:lnSpc>
            </a:pPr>
            <a:endParaRPr lang="en-US" sz="1999" dirty="0">
              <a:solidFill>
                <a:srgbClr val="000000"/>
              </a:solidFill>
              <a:latin typeface="Open Sauce Light"/>
            </a:endParaRPr>
          </a:p>
        </p:txBody>
      </p:sp>
      <p:sp>
        <p:nvSpPr>
          <p:cNvPr id="21" name="TextBox 21"/>
          <p:cNvSpPr txBox="1"/>
          <p:nvPr/>
        </p:nvSpPr>
        <p:spPr>
          <a:xfrm>
            <a:off x="12046404" y="5375126"/>
            <a:ext cx="2985030" cy="4428776"/>
          </a:xfrm>
          <a:prstGeom prst="rect">
            <a:avLst/>
          </a:prstGeom>
        </p:spPr>
        <p:txBody>
          <a:bodyPr lIns="0" tIns="0" rIns="0" bIns="0" rtlCol="0" anchor="t">
            <a:spAutoFit/>
          </a:bodyPr>
          <a:lstStyle/>
          <a:p>
            <a:pPr>
              <a:lnSpc>
                <a:spcPts val="2939"/>
              </a:lnSpc>
            </a:pPr>
            <a:r>
              <a:rPr lang="en-US" sz="1999" b="1" dirty="0">
                <a:solidFill>
                  <a:srgbClr val="000000"/>
                </a:solidFill>
                <a:latin typeface="Open Sauce Light"/>
              </a:rPr>
              <a:t>Leveraging SAP Business Technology Platform (BTP) solutions, including Application Development, Extended Planning, Data and Analytics, Integration, and Artificial Intelligence for a comprehensive planning ecosystem.</a:t>
            </a:r>
          </a:p>
        </p:txBody>
      </p:sp>
      <p:sp>
        <p:nvSpPr>
          <p:cNvPr id="22" name="TextBox 22"/>
          <p:cNvSpPr txBox="1"/>
          <p:nvPr/>
        </p:nvSpPr>
        <p:spPr>
          <a:xfrm>
            <a:off x="2330803" y="1585977"/>
            <a:ext cx="13501722" cy="1794654"/>
          </a:xfrm>
          <a:prstGeom prst="rect">
            <a:avLst/>
          </a:prstGeom>
        </p:spPr>
        <p:txBody>
          <a:bodyPr lIns="0" tIns="0" rIns="0" bIns="0" rtlCol="0" anchor="t">
            <a:spAutoFit/>
          </a:bodyPr>
          <a:lstStyle/>
          <a:p>
            <a:pPr marL="0" lvl="0" indent="0" algn="ctr">
              <a:lnSpc>
                <a:spcPts val="7236"/>
              </a:lnSpc>
              <a:spcBef>
                <a:spcPct val="0"/>
              </a:spcBef>
            </a:pPr>
            <a:r>
              <a:rPr lang="en-US" sz="5243" spc="146" dirty="0">
                <a:solidFill>
                  <a:srgbClr val="010101"/>
                </a:solidFill>
                <a:latin typeface="Canva Sans Bold"/>
              </a:rPr>
              <a:t>SAP IBP LAUNCH- </a:t>
            </a:r>
            <a:r>
              <a:rPr lang="en-US" sz="5243" spc="146" dirty="0">
                <a:solidFill>
                  <a:srgbClr val="FFC000"/>
                </a:solidFill>
                <a:latin typeface="Canva Sans Bold"/>
              </a:rPr>
              <a:t>A MILESTONE ACHIEVED </a:t>
            </a:r>
          </a:p>
        </p:txBody>
      </p:sp>
      <p:sp>
        <p:nvSpPr>
          <p:cNvPr id="23" name="Freeform 23"/>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5284746" y="5510086"/>
            <a:ext cx="2803662" cy="2943498"/>
          </a:xfrm>
          <a:prstGeom prst="rect">
            <a:avLst/>
          </a:prstGeom>
        </p:spPr>
        <p:txBody>
          <a:bodyPr lIns="0" tIns="0" rIns="0" bIns="0" rtlCol="0" anchor="t">
            <a:spAutoFit/>
          </a:bodyPr>
          <a:lstStyle/>
          <a:p>
            <a:pPr>
              <a:lnSpc>
                <a:spcPts val="2911"/>
              </a:lnSpc>
            </a:pPr>
            <a:r>
              <a:rPr lang="en-US" sz="2079" b="1" dirty="0">
                <a:solidFill>
                  <a:srgbClr val="000000"/>
                </a:solidFill>
                <a:latin typeface="Open Sauce"/>
              </a:rPr>
              <a:t>SAP Preferred Success plays an integral role, ensuring the SAP IBP for demand is customized to meet Walmart's unique retail needs.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2393139" y="942975"/>
            <a:ext cx="13501722" cy="1794654"/>
          </a:xfrm>
          <a:prstGeom prst="rect">
            <a:avLst/>
          </a:prstGeom>
        </p:spPr>
        <p:txBody>
          <a:bodyPr lIns="0" tIns="0" rIns="0" bIns="0" rtlCol="0" anchor="t">
            <a:spAutoFit/>
          </a:bodyPr>
          <a:lstStyle/>
          <a:p>
            <a:pPr marL="0" lvl="0" indent="0" algn="ctr">
              <a:lnSpc>
                <a:spcPts val="7236"/>
              </a:lnSpc>
              <a:spcBef>
                <a:spcPct val="0"/>
              </a:spcBef>
            </a:pPr>
            <a:r>
              <a:rPr lang="en-US" sz="5243" spc="146" dirty="0">
                <a:solidFill>
                  <a:srgbClr val="010101"/>
                </a:solidFill>
                <a:latin typeface="Canva Sans Bold"/>
              </a:rPr>
              <a:t>SAP IBP LAUNCH- </a:t>
            </a:r>
            <a:r>
              <a:rPr lang="en-US" sz="5243" spc="146" dirty="0">
                <a:solidFill>
                  <a:srgbClr val="FCBA2F"/>
                </a:solidFill>
                <a:latin typeface="Canva Sans Bold"/>
              </a:rPr>
              <a:t>A MILESTONE ACHIEVED </a:t>
            </a:r>
          </a:p>
        </p:txBody>
      </p:sp>
      <p:sp>
        <p:nvSpPr>
          <p:cNvPr id="3" name="Freeform 3"/>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915598" y="3541880"/>
            <a:ext cx="12456803" cy="5716420"/>
            <a:chOff x="0" y="0"/>
            <a:chExt cx="16609071" cy="7621893"/>
          </a:xfrm>
        </p:grpSpPr>
        <p:sp>
          <p:nvSpPr>
            <p:cNvPr id="5" name="AutoShape 5"/>
            <p:cNvSpPr/>
            <p:nvPr/>
          </p:nvSpPr>
          <p:spPr>
            <a:xfrm flipV="1">
              <a:off x="1715889" y="274146"/>
              <a:ext cx="14233138" cy="99680"/>
            </a:xfrm>
            <a:prstGeom prst="line">
              <a:avLst/>
            </a:prstGeom>
            <a:ln w="101600" cap="flat">
              <a:solidFill>
                <a:srgbClr val="202354"/>
              </a:solidFill>
              <a:prstDash val="solid"/>
              <a:headEnd type="none" w="sm" len="sm"/>
              <a:tailEnd type="none" w="sm" len="sm"/>
            </a:ln>
          </p:spPr>
          <p:txBody>
            <a:bodyPr/>
            <a:lstStyle/>
            <a:p>
              <a:endParaRPr lang="en-US"/>
            </a:p>
          </p:txBody>
        </p:sp>
        <p:grpSp>
          <p:nvGrpSpPr>
            <p:cNvPr id="6" name="Group 6"/>
            <p:cNvGrpSpPr>
              <a:grpSpLocks noChangeAspect="1"/>
            </p:cNvGrpSpPr>
            <p:nvPr/>
          </p:nvGrpSpPr>
          <p:grpSpPr>
            <a:xfrm rot="5400000">
              <a:off x="12491006" y="0"/>
              <a:ext cx="548291" cy="548291"/>
              <a:chOff x="6705600" y="1371600"/>
              <a:chExt cx="10972800" cy="10972800"/>
            </a:xfrm>
          </p:grpSpPr>
          <p:sp>
            <p:nvSpPr>
              <p:cNvPr id="7" name="Freeform 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grpSp>
          <p:nvGrpSpPr>
            <p:cNvPr id="8" name="Group 8"/>
            <p:cNvGrpSpPr>
              <a:grpSpLocks noChangeAspect="1"/>
            </p:cNvGrpSpPr>
            <p:nvPr/>
          </p:nvGrpSpPr>
          <p:grpSpPr>
            <a:xfrm rot="5400000">
              <a:off x="7051839" y="101600"/>
              <a:ext cx="548291" cy="548291"/>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grpSp>
          <p:nvGrpSpPr>
            <p:cNvPr id="10" name="Group 10"/>
            <p:cNvGrpSpPr>
              <a:grpSpLocks noChangeAspect="1"/>
            </p:cNvGrpSpPr>
            <p:nvPr/>
          </p:nvGrpSpPr>
          <p:grpSpPr>
            <a:xfrm rot="5400000">
              <a:off x="1167605" y="101600"/>
              <a:ext cx="548291" cy="548291"/>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grpSp>
        <p:sp>
          <p:nvSpPr>
            <p:cNvPr id="12" name="TextBox 12"/>
            <p:cNvSpPr txBox="1"/>
            <p:nvPr/>
          </p:nvSpPr>
          <p:spPr>
            <a:xfrm>
              <a:off x="11586131" y="796870"/>
              <a:ext cx="5022940" cy="581025"/>
            </a:xfrm>
            <a:prstGeom prst="rect">
              <a:avLst/>
            </a:prstGeom>
          </p:spPr>
          <p:txBody>
            <a:bodyPr lIns="0" tIns="0" rIns="0" bIns="0" rtlCol="0" anchor="t">
              <a:spAutoFit/>
            </a:bodyPr>
            <a:lstStyle/>
            <a:p>
              <a:pPr algn="just">
                <a:lnSpc>
                  <a:spcPts val="3300"/>
                </a:lnSpc>
              </a:pPr>
              <a:r>
                <a:rPr lang="en-US" sz="3000" spc="96">
                  <a:solidFill>
                    <a:srgbClr val="000000"/>
                  </a:solidFill>
                  <a:latin typeface="Canva Sans Bold"/>
                </a:rPr>
                <a:t>GO-LIVE SUCCESS</a:t>
              </a:r>
            </a:p>
          </p:txBody>
        </p:sp>
        <p:sp>
          <p:nvSpPr>
            <p:cNvPr id="13" name="TextBox 13"/>
            <p:cNvSpPr txBox="1"/>
            <p:nvPr/>
          </p:nvSpPr>
          <p:spPr>
            <a:xfrm>
              <a:off x="5495337" y="2556455"/>
              <a:ext cx="5095081" cy="3916071"/>
            </a:xfrm>
            <a:prstGeom prst="rect">
              <a:avLst/>
            </a:prstGeom>
          </p:spPr>
          <p:txBody>
            <a:bodyPr lIns="0" tIns="0" rIns="0" bIns="0" rtlCol="0" anchor="t">
              <a:spAutoFit/>
            </a:bodyPr>
            <a:lstStyle/>
            <a:p>
              <a:pPr>
                <a:lnSpc>
                  <a:spcPts val="3939"/>
                </a:lnSpc>
              </a:pPr>
              <a:r>
                <a:rPr lang="en-US" sz="2679">
                  <a:solidFill>
                    <a:srgbClr val="000000"/>
                  </a:solidFill>
                  <a:latin typeface="Canva Sans Medium"/>
                </a:rPr>
                <a:t>Immediate adoption by 373 end users, signifying robust training and a seamless transition to the new system.</a:t>
              </a:r>
            </a:p>
          </p:txBody>
        </p:sp>
        <p:sp>
          <p:nvSpPr>
            <p:cNvPr id="14" name="TextBox 14"/>
            <p:cNvSpPr txBox="1"/>
            <p:nvPr/>
          </p:nvSpPr>
          <p:spPr>
            <a:xfrm>
              <a:off x="0" y="2575505"/>
              <a:ext cx="4499624" cy="5046388"/>
            </a:xfrm>
            <a:prstGeom prst="rect">
              <a:avLst/>
            </a:prstGeom>
          </p:spPr>
          <p:txBody>
            <a:bodyPr lIns="0" tIns="0" rIns="0" bIns="0" rtlCol="0" anchor="t">
              <a:spAutoFit/>
            </a:bodyPr>
            <a:lstStyle/>
            <a:p>
              <a:pPr>
                <a:lnSpc>
                  <a:spcPts val="3751"/>
                </a:lnSpc>
              </a:pPr>
              <a:r>
                <a:rPr lang="en-US" sz="2679" dirty="0">
                  <a:solidFill>
                    <a:srgbClr val="000000"/>
                  </a:solidFill>
                  <a:latin typeface="Canva Sans Medium"/>
                </a:rPr>
                <a:t>Integration of 35 SAP Cloud data inputs and manual processes, managing over 2 million product intersections weekly.</a:t>
              </a:r>
            </a:p>
          </p:txBody>
        </p:sp>
        <p:sp>
          <p:nvSpPr>
            <p:cNvPr id="15" name="TextBox 15"/>
            <p:cNvSpPr txBox="1"/>
            <p:nvPr/>
          </p:nvSpPr>
          <p:spPr>
            <a:xfrm>
              <a:off x="0" y="946730"/>
              <a:ext cx="3431778" cy="1343026"/>
            </a:xfrm>
            <a:prstGeom prst="rect">
              <a:avLst/>
            </a:prstGeom>
          </p:spPr>
          <p:txBody>
            <a:bodyPr lIns="0" tIns="0" rIns="0" bIns="0" rtlCol="0" anchor="t">
              <a:spAutoFit/>
            </a:bodyPr>
            <a:lstStyle/>
            <a:p>
              <a:pPr algn="ctr">
                <a:lnSpc>
                  <a:spcPts val="4199"/>
                </a:lnSpc>
              </a:pPr>
              <a:r>
                <a:rPr lang="en-US" sz="2999" dirty="0">
                  <a:solidFill>
                    <a:srgbClr val="000000"/>
                  </a:solidFill>
                  <a:latin typeface="Canva Sans Bold"/>
                </a:rPr>
                <a:t>DATA HANDLING</a:t>
              </a:r>
            </a:p>
          </p:txBody>
        </p:sp>
        <p:sp>
          <p:nvSpPr>
            <p:cNvPr id="16" name="TextBox 16"/>
            <p:cNvSpPr txBox="1"/>
            <p:nvPr/>
          </p:nvSpPr>
          <p:spPr>
            <a:xfrm>
              <a:off x="5168718" y="1000269"/>
              <a:ext cx="5095081" cy="1343026"/>
            </a:xfrm>
            <a:prstGeom prst="rect">
              <a:avLst/>
            </a:prstGeom>
          </p:spPr>
          <p:txBody>
            <a:bodyPr lIns="0" tIns="0" rIns="0" bIns="0" rtlCol="0" anchor="t">
              <a:spAutoFit/>
            </a:bodyPr>
            <a:lstStyle/>
            <a:p>
              <a:pPr algn="ctr">
                <a:lnSpc>
                  <a:spcPts val="4199"/>
                </a:lnSpc>
              </a:pPr>
              <a:r>
                <a:rPr lang="en-US" sz="2999">
                  <a:solidFill>
                    <a:srgbClr val="000000"/>
                  </a:solidFill>
                  <a:latin typeface="Canva Sans Bold"/>
                </a:rPr>
                <a:t>END-USER ENGAGEMENT</a:t>
              </a:r>
            </a:p>
          </p:txBody>
        </p:sp>
        <p:sp>
          <p:nvSpPr>
            <p:cNvPr id="17" name="TextBox 17"/>
            <p:cNvSpPr txBox="1"/>
            <p:nvPr/>
          </p:nvSpPr>
          <p:spPr>
            <a:xfrm>
              <a:off x="11586131" y="1536645"/>
              <a:ext cx="5022940" cy="5681388"/>
            </a:xfrm>
            <a:prstGeom prst="rect">
              <a:avLst/>
            </a:prstGeom>
          </p:spPr>
          <p:txBody>
            <a:bodyPr lIns="0" tIns="0" rIns="0" bIns="0" rtlCol="0" anchor="t">
              <a:spAutoFit/>
            </a:bodyPr>
            <a:lstStyle/>
            <a:p>
              <a:pPr>
                <a:lnSpc>
                  <a:spcPts val="3751"/>
                </a:lnSpc>
              </a:pPr>
              <a:r>
                <a:rPr lang="en-US" sz="2679">
                  <a:solidFill>
                    <a:srgbClr val="000000"/>
                  </a:solidFill>
                  <a:latin typeface="Canva Sans Medium"/>
                </a:rPr>
                <a:t>Marking a strategic milestone, after one year SAP IBP went live on March 23, 2023, positioning Walmart de México y Centroamérica at the forefront of retail planning technology.</a:t>
              </a:r>
            </a:p>
          </p:txBody>
        </p:sp>
      </p:grpSp>
      <p:sp>
        <p:nvSpPr>
          <p:cNvPr id="18" name="Freeform 18"/>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txBody>
          <a:bodyPr/>
          <a:lstStyle/>
          <a:p>
            <a:endParaRPr lang="en-US"/>
          </a:p>
        </p:txBody>
      </p:sp>
      <p:grpSp>
        <p:nvGrpSpPr>
          <p:cNvPr id="3" name="Group 3"/>
          <p:cNvGrpSpPr/>
          <p:nvPr/>
        </p:nvGrpSpPr>
        <p:grpSpPr>
          <a:xfrm>
            <a:off x="-101865" y="1646908"/>
            <a:ext cx="18389865" cy="8640092"/>
            <a:chOff x="0" y="0"/>
            <a:chExt cx="4843421" cy="2275580"/>
          </a:xfrm>
        </p:grpSpPr>
        <p:sp>
          <p:nvSpPr>
            <p:cNvPr id="4" name="Freeform 4"/>
            <p:cNvSpPr/>
            <p:nvPr/>
          </p:nvSpPr>
          <p:spPr>
            <a:xfrm>
              <a:off x="0" y="0"/>
              <a:ext cx="4843421" cy="2275580"/>
            </a:xfrm>
            <a:custGeom>
              <a:avLst/>
              <a:gdLst/>
              <a:ahLst/>
              <a:cxnLst/>
              <a:rect l="l" t="t" r="r" b="b"/>
              <a:pathLst>
                <a:path w="4843421" h="2275580">
                  <a:moveTo>
                    <a:pt x="0" y="0"/>
                  </a:moveTo>
                  <a:lnTo>
                    <a:pt x="4843421" y="0"/>
                  </a:lnTo>
                  <a:lnTo>
                    <a:pt x="4843421" y="2275580"/>
                  </a:lnTo>
                  <a:lnTo>
                    <a:pt x="0" y="2275580"/>
                  </a:lnTo>
                  <a:close/>
                </a:path>
              </a:pathLst>
            </a:custGeom>
            <a:solidFill>
              <a:srgbClr val="F5F5F5"/>
            </a:solidFill>
            <a:ln cap="sq">
              <a:noFill/>
              <a:prstDash val="solid"/>
              <a:miter/>
            </a:ln>
          </p:spPr>
          <p:txBody>
            <a:bodyPr/>
            <a:lstStyle/>
            <a:p>
              <a:endParaRPr lang="en-US"/>
            </a:p>
          </p:txBody>
        </p:sp>
        <p:sp>
          <p:nvSpPr>
            <p:cNvPr id="5" name="TextBox 5"/>
            <p:cNvSpPr txBox="1"/>
            <p:nvPr/>
          </p:nvSpPr>
          <p:spPr>
            <a:xfrm>
              <a:off x="0" y="-28575"/>
              <a:ext cx="4843421" cy="2304155"/>
            </a:xfrm>
            <a:prstGeom prst="rect">
              <a:avLst/>
            </a:prstGeom>
          </p:spPr>
          <p:txBody>
            <a:bodyPr lIns="50800" tIns="50800" rIns="50800" bIns="50800" rtlCol="0" anchor="ctr"/>
            <a:lstStyle/>
            <a:p>
              <a:pPr algn="ctr">
                <a:lnSpc>
                  <a:spcPts val="1869"/>
                </a:lnSpc>
              </a:pPr>
              <a:endParaRPr/>
            </a:p>
          </p:txBody>
        </p:sp>
      </p:grpSp>
      <p:sp>
        <p:nvSpPr>
          <p:cNvPr id="6" name="Freeform 6"/>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916566" y="223275"/>
            <a:ext cx="14454867" cy="1014729"/>
          </a:xfrm>
          <a:prstGeom prst="rect">
            <a:avLst/>
          </a:prstGeom>
        </p:spPr>
        <p:txBody>
          <a:bodyPr lIns="0" tIns="0" rIns="0" bIns="0" rtlCol="0" anchor="t">
            <a:spAutoFit/>
          </a:bodyPr>
          <a:lstStyle/>
          <a:p>
            <a:pPr algn="ctr">
              <a:lnSpc>
                <a:spcPts val="3739"/>
              </a:lnSpc>
              <a:spcBef>
                <a:spcPct val="0"/>
              </a:spcBef>
            </a:pPr>
            <a:r>
              <a:rPr lang="en-US" sz="3399" spc="135">
                <a:solidFill>
                  <a:srgbClr val="FFFFFF"/>
                </a:solidFill>
                <a:latin typeface="Times New Roman Bold"/>
              </a:rPr>
              <a:t>BUSINESS AREAS IMPACTED BY THE ADOPTION OF </a:t>
            </a:r>
            <a:r>
              <a:rPr lang="en-US" sz="3399" spc="135">
                <a:solidFill>
                  <a:srgbClr val="FCBA2F"/>
                </a:solidFill>
                <a:latin typeface="Times New Roman Bold"/>
              </a:rPr>
              <a:t>SAP INTEGRATED BUSINESS PLANNING (SAP IBP)</a:t>
            </a:r>
          </a:p>
        </p:txBody>
      </p:sp>
      <p:sp>
        <p:nvSpPr>
          <p:cNvPr id="8" name="TextBox 8"/>
          <p:cNvSpPr txBox="1"/>
          <p:nvPr/>
        </p:nvSpPr>
        <p:spPr>
          <a:xfrm>
            <a:off x="734004" y="2221674"/>
            <a:ext cx="16718127" cy="7461984"/>
          </a:xfrm>
          <a:prstGeom prst="rect">
            <a:avLst/>
          </a:prstGeom>
        </p:spPr>
        <p:txBody>
          <a:bodyPr lIns="0" tIns="0" rIns="0" bIns="0" rtlCol="0" anchor="t">
            <a:spAutoFit/>
          </a:bodyPr>
          <a:lstStyle/>
          <a:p>
            <a:pPr marL="552226" lvl="1" indent="-276113" algn="ctr">
              <a:lnSpc>
                <a:spcPts val="2813"/>
              </a:lnSpc>
              <a:buFont typeface="Arial"/>
              <a:buChar char="•"/>
            </a:pPr>
            <a:r>
              <a:rPr lang="en-US" sz="2557" spc="102">
                <a:solidFill>
                  <a:srgbClr val="000000"/>
                </a:solidFill>
                <a:latin typeface="Times New Roman Bold"/>
              </a:rPr>
              <a:t>Category Strategy and Financial Planning: </a:t>
            </a:r>
            <a:r>
              <a:rPr lang="en-US" sz="2557" spc="102">
                <a:solidFill>
                  <a:srgbClr val="000000"/>
                </a:solidFill>
                <a:latin typeface="Times New Roman"/>
              </a:rPr>
              <a:t>There was a notable 42% reduction in the hours dedicated to IBP processes for category strategy managers and financial planning. This was achieved through real-time collaboration, permission filters that reduce human errors, enhanced data consistency, and comprehensive traceability​​.</a:t>
            </a:r>
          </a:p>
          <a:p>
            <a:pPr algn="ctr">
              <a:lnSpc>
                <a:spcPts val="2813"/>
              </a:lnSpc>
            </a:pPr>
            <a:endParaRPr lang="en-US" sz="2557" spc="102">
              <a:solidFill>
                <a:srgbClr val="000000"/>
              </a:solidFill>
              <a:latin typeface="Times New Roman"/>
            </a:endParaRPr>
          </a:p>
          <a:p>
            <a:pPr marL="552226" lvl="1" indent="-276113" algn="ctr">
              <a:lnSpc>
                <a:spcPts val="2813"/>
              </a:lnSpc>
              <a:buFont typeface="Arial"/>
              <a:buChar char="•"/>
            </a:pPr>
            <a:r>
              <a:rPr lang="en-US" sz="2557" spc="102">
                <a:solidFill>
                  <a:srgbClr val="000000"/>
                </a:solidFill>
                <a:latin typeface="Times New Roman Bold"/>
              </a:rPr>
              <a:t>Forecasting Accuracy: </a:t>
            </a:r>
            <a:r>
              <a:rPr lang="en-US" sz="2557" spc="102">
                <a:solidFill>
                  <a:srgbClr val="000000"/>
                </a:solidFill>
                <a:latin typeface="Times New Roman"/>
              </a:rPr>
              <a:t>The adoption of SAP IBP resulted in a 3.6% reduction in the weighted mean absolute percentage error (wMAPE) in forecasting, which helped improve accuracy in category planning. This was supported by deviation alerts for targeted adjustments and analysis in the product-customer matrix​​.</a:t>
            </a:r>
          </a:p>
          <a:p>
            <a:pPr algn="ctr">
              <a:lnSpc>
                <a:spcPts val="2813"/>
              </a:lnSpc>
            </a:pPr>
            <a:endParaRPr lang="en-US" sz="2557" spc="102">
              <a:solidFill>
                <a:srgbClr val="000000"/>
              </a:solidFill>
              <a:latin typeface="Times New Roman"/>
            </a:endParaRPr>
          </a:p>
          <a:p>
            <a:pPr marL="552226" lvl="1" indent="-276113" algn="ctr">
              <a:lnSpc>
                <a:spcPts val="2813"/>
              </a:lnSpc>
              <a:buFont typeface="Arial"/>
              <a:buChar char="•"/>
            </a:pPr>
            <a:r>
              <a:rPr lang="en-US" sz="2557" spc="102">
                <a:solidFill>
                  <a:srgbClr val="000000"/>
                </a:solidFill>
                <a:latin typeface="Times New Roman Bold"/>
              </a:rPr>
              <a:t>Omnichannel Integration:</a:t>
            </a:r>
            <a:r>
              <a:rPr lang="en-US" sz="2557" spc="102">
                <a:solidFill>
                  <a:srgbClr val="000000"/>
                </a:solidFill>
                <a:latin typeface="Times New Roman"/>
              </a:rPr>
              <a:t> About 90% of retail volume was integrated into a unified process and system, which marked the first business planning system implementation by the company to smoothly incorporate e-commerce into an omnichannel visibility framework​​.</a:t>
            </a:r>
          </a:p>
          <a:p>
            <a:pPr algn="ctr">
              <a:lnSpc>
                <a:spcPts val="2813"/>
              </a:lnSpc>
            </a:pPr>
            <a:endParaRPr lang="en-US" sz="2557" spc="102">
              <a:solidFill>
                <a:srgbClr val="000000"/>
              </a:solidFill>
              <a:latin typeface="Times New Roman"/>
            </a:endParaRPr>
          </a:p>
          <a:p>
            <a:pPr marL="552226" lvl="1" indent="-276113" algn="ctr">
              <a:lnSpc>
                <a:spcPts val="2813"/>
              </a:lnSpc>
              <a:buFont typeface="Arial"/>
              <a:buChar char="•"/>
            </a:pPr>
            <a:r>
              <a:rPr lang="en-US" sz="2557" spc="102">
                <a:solidFill>
                  <a:srgbClr val="000000"/>
                </a:solidFill>
                <a:latin typeface="Times New Roman Bold"/>
              </a:rPr>
              <a:t>Operational Efficiency: </a:t>
            </a:r>
            <a:r>
              <a:rPr lang="en-US" sz="2557" spc="102">
                <a:solidFill>
                  <a:srgbClr val="000000"/>
                </a:solidFill>
                <a:latin typeface="Times New Roman"/>
              </a:rPr>
              <a:t>The implementation streamlined workflows for Walmart’s center of excellence (CoE) team for IBP by replacing multiple isolated Microsoft Excel spreadsheets with a single source running on SAP IBP for demand, which reduced processing time and enhanced operational efficiency​​.</a:t>
            </a:r>
          </a:p>
          <a:p>
            <a:pPr algn="ctr">
              <a:lnSpc>
                <a:spcPts val="2813"/>
              </a:lnSpc>
            </a:pPr>
            <a:endParaRPr lang="en-US" sz="2557" spc="102">
              <a:solidFill>
                <a:srgbClr val="000000"/>
              </a:solidFill>
              <a:latin typeface="Times New Roman"/>
            </a:endParaRPr>
          </a:p>
          <a:p>
            <a:pPr marL="552226" lvl="1" indent="-276113" algn="ctr">
              <a:lnSpc>
                <a:spcPts val="2813"/>
              </a:lnSpc>
              <a:buFont typeface="Arial"/>
              <a:buChar char="•"/>
            </a:pPr>
            <a:r>
              <a:rPr lang="en-US" sz="2557" spc="102">
                <a:solidFill>
                  <a:srgbClr val="000000"/>
                </a:solidFill>
                <a:latin typeface="Times New Roman Bold"/>
              </a:rPr>
              <a:t>Data Integration and Monitoring:</a:t>
            </a:r>
            <a:r>
              <a:rPr lang="en-US" sz="2557" spc="102">
                <a:solidFill>
                  <a:srgbClr val="000000"/>
                </a:solidFill>
                <a:latin typeface="Times New Roman"/>
              </a:rPr>
              <a:t> There was a focus on mitigating data discrepancies and advancing overall data integration initiatives through rigorous monitoring, including alert applications, which increased proactive awareness of key figure data readiness and prevented potential discrepancies​​.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672816" y="527596"/>
            <a:ext cx="20194204" cy="12043089"/>
          </a:xfrm>
          <a:custGeom>
            <a:avLst/>
            <a:gdLst/>
            <a:ahLst/>
            <a:cxnLst/>
            <a:rect l="l" t="t" r="r" b="b"/>
            <a:pathLst>
              <a:path w="20194204" h="12043089">
                <a:moveTo>
                  <a:pt x="0" y="0"/>
                </a:moveTo>
                <a:lnTo>
                  <a:pt x="20194204" y="0"/>
                </a:lnTo>
                <a:lnTo>
                  <a:pt x="20194204" y="12043089"/>
                </a:lnTo>
                <a:lnTo>
                  <a:pt x="0" y="12043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03343" y="2343013"/>
            <a:ext cx="7120943" cy="7619050"/>
            <a:chOff x="0" y="0"/>
            <a:chExt cx="1875475" cy="2006663"/>
          </a:xfrm>
        </p:grpSpPr>
        <p:sp>
          <p:nvSpPr>
            <p:cNvPr id="4" name="Freeform 4"/>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txBody>
            <a:bodyPr/>
            <a:lstStyle/>
            <a:p>
              <a:endParaRPr lang="en-US"/>
            </a:p>
          </p:txBody>
        </p:sp>
        <p:sp>
          <p:nvSpPr>
            <p:cNvPr id="5" name="TextBox 5"/>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961349" y="2343013"/>
            <a:ext cx="7469142" cy="7619050"/>
            <a:chOff x="0" y="0"/>
            <a:chExt cx="1967182" cy="2006663"/>
          </a:xfrm>
        </p:grpSpPr>
        <p:sp>
          <p:nvSpPr>
            <p:cNvPr id="7" name="Freeform 7"/>
            <p:cNvSpPr/>
            <p:nvPr/>
          </p:nvSpPr>
          <p:spPr>
            <a:xfrm>
              <a:off x="0" y="0"/>
              <a:ext cx="1967181" cy="2006663"/>
            </a:xfrm>
            <a:custGeom>
              <a:avLst/>
              <a:gdLst/>
              <a:ahLst/>
              <a:cxnLst/>
              <a:rect l="l" t="t" r="r" b="b"/>
              <a:pathLst>
                <a:path w="1967181" h="2006663">
                  <a:moveTo>
                    <a:pt x="0" y="0"/>
                  </a:moveTo>
                  <a:lnTo>
                    <a:pt x="1967181" y="0"/>
                  </a:lnTo>
                  <a:lnTo>
                    <a:pt x="1967181" y="2006663"/>
                  </a:lnTo>
                  <a:lnTo>
                    <a:pt x="0" y="2006663"/>
                  </a:lnTo>
                  <a:close/>
                </a:path>
              </a:pathLst>
            </a:custGeom>
            <a:solidFill>
              <a:srgbClr val="F5F5F5"/>
            </a:solidFill>
            <a:ln w="38100" cap="sq">
              <a:solidFill>
                <a:srgbClr val="202354"/>
              </a:solidFill>
              <a:prstDash val="solid"/>
              <a:miter/>
            </a:ln>
          </p:spPr>
          <p:txBody>
            <a:bodyPr/>
            <a:lstStyle/>
            <a:p>
              <a:endParaRPr lang="en-US"/>
            </a:p>
          </p:txBody>
        </p:sp>
        <p:sp>
          <p:nvSpPr>
            <p:cNvPr id="8" name="TextBox 8"/>
            <p:cNvSpPr txBox="1"/>
            <p:nvPr/>
          </p:nvSpPr>
          <p:spPr>
            <a:xfrm>
              <a:off x="0" y="-28575"/>
              <a:ext cx="1967182" cy="2035238"/>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2596691" y="3046593"/>
            <a:ext cx="5286305" cy="627380"/>
          </a:xfrm>
          <a:prstGeom prst="rect">
            <a:avLst/>
          </a:prstGeom>
        </p:spPr>
        <p:txBody>
          <a:bodyPr lIns="0" tIns="0" rIns="0" bIns="0" rtlCol="0" anchor="t">
            <a:spAutoFit/>
          </a:bodyPr>
          <a:lstStyle/>
          <a:p>
            <a:pPr>
              <a:lnSpc>
                <a:spcPts val="4840"/>
              </a:lnSpc>
            </a:pPr>
            <a:r>
              <a:rPr lang="en-US" sz="4400" spc="624">
                <a:solidFill>
                  <a:srgbClr val="000000"/>
                </a:solidFill>
                <a:latin typeface="Open Sauce Medium"/>
              </a:rPr>
              <a:t>AFTER </a:t>
            </a:r>
          </a:p>
        </p:txBody>
      </p:sp>
      <p:sp>
        <p:nvSpPr>
          <p:cNvPr id="10" name="TextBox 10"/>
          <p:cNvSpPr txBox="1"/>
          <p:nvPr/>
        </p:nvSpPr>
        <p:spPr>
          <a:xfrm>
            <a:off x="3137981" y="3046593"/>
            <a:ext cx="5286305" cy="627380"/>
          </a:xfrm>
          <a:prstGeom prst="rect">
            <a:avLst/>
          </a:prstGeom>
        </p:spPr>
        <p:txBody>
          <a:bodyPr lIns="0" tIns="0" rIns="0" bIns="0" rtlCol="0" anchor="t">
            <a:spAutoFit/>
          </a:bodyPr>
          <a:lstStyle/>
          <a:p>
            <a:pPr>
              <a:lnSpc>
                <a:spcPts val="4840"/>
              </a:lnSpc>
            </a:pPr>
            <a:r>
              <a:rPr lang="en-US" sz="4400" spc="624">
                <a:solidFill>
                  <a:srgbClr val="000000"/>
                </a:solidFill>
                <a:latin typeface="Open Sauce Medium"/>
              </a:rPr>
              <a:t>BEFORE</a:t>
            </a:r>
          </a:p>
        </p:txBody>
      </p:sp>
      <p:sp>
        <p:nvSpPr>
          <p:cNvPr id="13" name="TextBox 13"/>
          <p:cNvSpPr txBox="1"/>
          <p:nvPr/>
        </p:nvSpPr>
        <p:spPr>
          <a:xfrm>
            <a:off x="2066645" y="4268582"/>
            <a:ext cx="5594339" cy="5867430"/>
          </a:xfrm>
          <a:prstGeom prst="rect">
            <a:avLst/>
          </a:prstGeom>
        </p:spPr>
        <p:txBody>
          <a:bodyPr lIns="0" tIns="0" rIns="0" bIns="0" rtlCol="0" anchor="t">
            <a:spAutoFit/>
          </a:bodyPr>
          <a:lstStyle/>
          <a:p>
            <a:pPr marL="551049" lvl="1" indent="-275524">
              <a:lnSpc>
                <a:spcPts val="2807"/>
              </a:lnSpc>
              <a:buFont typeface="Arial"/>
              <a:buChar char="•"/>
            </a:pPr>
            <a:r>
              <a:rPr lang="en-US" sz="2552" spc="102">
                <a:solidFill>
                  <a:srgbClr val="000000"/>
                </a:solidFill>
                <a:latin typeface="Times New Roman Bold"/>
              </a:rPr>
              <a:t>Manual Data Systems</a:t>
            </a:r>
          </a:p>
          <a:p>
            <a:pPr marL="1102097" lvl="2" indent="-367366">
              <a:lnSpc>
                <a:spcPts val="2807"/>
              </a:lnSpc>
              <a:buFont typeface="Arial"/>
              <a:buChar char="⚬"/>
            </a:pPr>
            <a:r>
              <a:rPr lang="en-US" sz="2552" spc="102">
                <a:solidFill>
                  <a:srgbClr val="000000"/>
                </a:solidFill>
                <a:latin typeface="Times New Roman"/>
              </a:rPr>
              <a:t>Extensive use of spreadsheets, no integration.</a:t>
            </a:r>
          </a:p>
          <a:p>
            <a:pPr>
              <a:lnSpc>
                <a:spcPts val="2807"/>
              </a:lnSpc>
            </a:pPr>
            <a:endParaRPr lang="en-US" sz="2552" spc="102">
              <a:solidFill>
                <a:srgbClr val="000000"/>
              </a:solidFill>
              <a:latin typeface="Times New Roman"/>
            </a:endParaRPr>
          </a:p>
          <a:p>
            <a:pPr marL="551049" lvl="1" indent="-275524">
              <a:lnSpc>
                <a:spcPts val="2807"/>
              </a:lnSpc>
              <a:buFont typeface="Arial"/>
              <a:buChar char="•"/>
            </a:pPr>
            <a:r>
              <a:rPr lang="en-US" sz="2552" spc="102">
                <a:solidFill>
                  <a:srgbClr val="000000"/>
                </a:solidFill>
                <a:latin typeface="Times New Roman Bold"/>
              </a:rPr>
              <a:t>Limited Collaboration</a:t>
            </a:r>
          </a:p>
          <a:p>
            <a:pPr marL="1102097" lvl="2" indent="-367366">
              <a:lnSpc>
                <a:spcPts val="2807"/>
              </a:lnSpc>
              <a:buFont typeface="Arial"/>
              <a:buChar char="⚬"/>
            </a:pPr>
            <a:r>
              <a:rPr lang="en-US" sz="2552" spc="102">
                <a:solidFill>
                  <a:srgbClr val="000000"/>
                </a:solidFill>
                <a:latin typeface="Times New Roman"/>
              </a:rPr>
              <a:t>Minimal interaction with stakeholders and suppliers.</a:t>
            </a:r>
          </a:p>
          <a:p>
            <a:pPr>
              <a:lnSpc>
                <a:spcPts val="2807"/>
              </a:lnSpc>
            </a:pPr>
            <a:endParaRPr lang="en-US" sz="2552" spc="102">
              <a:solidFill>
                <a:srgbClr val="000000"/>
              </a:solidFill>
              <a:latin typeface="Times New Roman"/>
            </a:endParaRPr>
          </a:p>
          <a:p>
            <a:pPr marL="551049" lvl="1" indent="-275524">
              <a:lnSpc>
                <a:spcPts val="2807"/>
              </a:lnSpc>
              <a:buFont typeface="Arial"/>
              <a:buChar char="•"/>
            </a:pPr>
            <a:r>
              <a:rPr lang="en-US" sz="2552" spc="102">
                <a:solidFill>
                  <a:srgbClr val="000000"/>
                </a:solidFill>
                <a:latin typeface="Times New Roman Bold"/>
              </a:rPr>
              <a:t>Intuitive Decisions</a:t>
            </a:r>
          </a:p>
          <a:p>
            <a:pPr marL="1102097" lvl="2" indent="-367366">
              <a:lnSpc>
                <a:spcPts val="2807"/>
              </a:lnSpc>
              <a:buFont typeface="Arial"/>
              <a:buChar char="⚬"/>
            </a:pPr>
            <a:r>
              <a:rPr lang="en-US" sz="2552" spc="102">
                <a:solidFill>
                  <a:srgbClr val="000000"/>
                </a:solidFill>
                <a:latin typeface="Times New Roman"/>
              </a:rPr>
              <a:t>Reliance on gut feeling, not data.</a:t>
            </a:r>
          </a:p>
          <a:p>
            <a:pPr>
              <a:lnSpc>
                <a:spcPts val="2807"/>
              </a:lnSpc>
            </a:pPr>
            <a:endParaRPr lang="en-US" sz="2552" spc="102">
              <a:solidFill>
                <a:srgbClr val="000000"/>
              </a:solidFill>
              <a:latin typeface="Times New Roman"/>
            </a:endParaRPr>
          </a:p>
          <a:p>
            <a:pPr marL="551049" lvl="1" indent="-275524">
              <a:lnSpc>
                <a:spcPts val="2807"/>
              </a:lnSpc>
              <a:buFont typeface="Arial"/>
              <a:buChar char="•"/>
            </a:pPr>
            <a:r>
              <a:rPr lang="en-US" sz="2552" spc="102">
                <a:solidFill>
                  <a:srgbClr val="000000"/>
                </a:solidFill>
                <a:latin typeface="Times New Roman Bold"/>
              </a:rPr>
              <a:t>Data Confidence Issues</a:t>
            </a:r>
          </a:p>
          <a:p>
            <a:pPr marL="1102097" lvl="2" indent="-367366">
              <a:lnSpc>
                <a:spcPts val="2807"/>
              </a:lnSpc>
              <a:buFont typeface="Arial"/>
              <a:buChar char="⚬"/>
            </a:pPr>
            <a:r>
              <a:rPr lang="en-US" sz="2552" spc="102">
                <a:solidFill>
                  <a:srgbClr val="000000"/>
                </a:solidFill>
                <a:latin typeface="Times New Roman"/>
              </a:rPr>
              <a:t>Questions about data currency and accuracy</a:t>
            </a:r>
          </a:p>
          <a:p>
            <a:pPr>
              <a:lnSpc>
                <a:spcPts val="2037"/>
              </a:lnSpc>
            </a:pPr>
            <a:endParaRPr lang="en-US" sz="2552" spc="102">
              <a:solidFill>
                <a:srgbClr val="000000"/>
              </a:solidFill>
              <a:latin typeface="Times New Roman"/>
            </a:endParaRPr>
          </a:p>
          <a:p>
            <a:pPr>
              <a:lnSpc>
                <a:spcPts val="2147"/>
              </a:lnSpc>
            </a:pPr>
            <a:endParaRPr lang="en-US" sz="2552" spc="102">
              <a:solidFill>
                <a:srgbClr val="000000"/>
              </a:solidFill>
              <a:latin typeface="Times New Roman"/>
            </a:endParaRPr>
          </a:p>
        </p:txBody>
      </p:sp>
      <p:sp>
        <p:nvSpPr>
          <p:cNvPr id="14" name="TextBox 14"/>
          <p:cNvSpPr txBox="1"/>
          <p:nvPr/>
        </p:nvSpPr>
        <p:spPr>
          <a:xfrm>
            <a:off x="10537065" y="4117594"/>
            <a:ext cx="6722235" cy="6169406"/>
          </a:xfrm>
          <a:prstGeom prst="rect">
            <a:avLst/>
          </a:prstGeom>
        </p:spPr>
        <p:txBody>
          <a:bodyPr lIns="0" tIns="0" rIns="0" bIns="0" rtlCol="0" anchor="t">
            <a:spAutoFit/>
          </a:bodyPr>
          <a:lstStyle/>
          <a:p>
            <a:pPr>
              <a:lnSpc>
                <a:spcPts val="2232"/>
              </a:lnSpc>
            </a:pPr>
            <a:endParaRPr/>
          </a:p>
          <a:p>
            <a:pPr marL="546220" lvl="1" indent="-273110">
              <a:lnSpc>
                <a:spcPts val="2782"/>
              </a:lnSpc>
              <a:buFont typeface="Arial"/>
              <a:buChar char="•"/>
            </a:pPr>
            <a:r>
              <a:rPr lang="en-US" sz="2529" spc="101">
                <a:solidFill>
                  <a:srgbClr val="000000"/>
                </a:solidFill>
                <a:latin typeface="Times New Roman Bold"/>
              </a:rPr>
              <a:t>Unified Data Platform</a:t>
            </a:r>
          </a:p>
          <a:p>
            <a:pPr marL="1092440" lvl="2" indent="-364147">
              <a:lnSpc>
                <a:spcPts val="2782"/>
              </a:lnSpc>
              <a:buFont typeface="Arial"/>
              <a:buChar char="⚬"/>
            </a:pPr>
            <a:r>
              <a:rPr lang="en-US" sz="2529" spc="101">
                <a:solidFill>
                  <a:srgbClr val="000000"/>
                </a:solidFill>
                <a:latin typeface="Times New Roman"/>
              </a:rPr>
              <a:t>Sales data consolidated into one system with SAP IBP.</a:t>
            </a:r>
          </a:p>
          <a:p>
            <a:pPr>
              <a:lnSpc>
                <a:spcPts val="2782"/>
              </a:lnSpc>
            </a:pPr>
            <a:endParaRPr lang="en-US" sz="2529" spc="101">
              <a:solidFill>
                <a:srgbClr val="000000"/>
              </a:solidFill>
              <a:latin typeface="Times New Roman"/>
            </a:endParaRPr>
          </a:p>
          <a:p>
            <a:pPr marL="546220" lvl="1" indent="-273110">
              <a:lnSpc>
                <a:spcPts val="2782"/>
              </a:lnSpc>
              <a:buFont typeface="Arial"/>
              <a:buChar char="•"/>
            </a:pPr>
            <a:r>
              <a:rPr lang="en-US" sz="2529" spc="101">
                <a:solidFill>
                  <a:srgbClr val="000000"/>
                </a:solidFill>
                <a:latin typeface="Times New Roman Bold"/>
              </a:rPr>
              <a:t>Immediate Insights</a:t>
            </a:r>
          </a:p>
          <a:p>
            <a:pPr marL="1092440" lvl="2" indent="-364147">
              <a:lnSpc>
                <a:spcPts val="2782"/>
              </a:lnSpc>
              <a:buFont typeface="Arial"/>
              <a:buChar char="⚬"/>
            </a:pPr>
            <a:r>
              <a:rPr lang="en-US" sz="2529" spc="101">
                <a:solidFill>
                  <a:srgbClr val="000000"/>
                </a:solidFill>
                <a:latin typeface="Times New Roman"/>
              </a:rPr>
              <a:t>Real-time data informs category sales forecasting.</a:t>
            </a:r>
          </a:p>
          <a:p>
            <a:pPr>
              <a:lnSpc>
                <a:spcPts val="2782"/>
              </a:lnSpc>
            </a:pPr>
            <a:endParaRPr lang="en-US" sz="2529" spc="101">
              <a:solidFill>
                <a:srgbClr val="000000"/>
              </a:solidFill>
              <a:latin typeface="Times New Roman"/>
            </a:endParaRPr>
          </a:p>
          <a:p>
            <a:pPr marL="546220" lvl="1" indent="-273110">
              <a:lnSpc>
                <a:spcPts val="2782"/>
              </a:lnSpc>
              <a:buFont typeface="Arial"/>
              <a:buChar char="•"/>
            </a:pPr>
            <a:r>
              <a:rPr lang="en-US" sz="2529" spc="101">
                <a:solidFill>
                  <a:srgbClr val="000000"/>
                </a:solidFill>
                <a:latin typeface="Times New Roman Bold"/>
              </a:rPr>
              <a:t>Collaborative Planning</a:t>
            </a:r>
          </a:p>
          <a:p>
            <a:pPr marL="1092440" lvl="2" indent="-364147">
              <a:lnSpc>
                <a:spcPts val="2782"/>
              </a:lnSpc>
              <a:buFont typeface="Arial"/>
              <a:buChar char="⚬"/>
            </a:pPr>
            <a:r>
              <a:rPr lang="en-US" sz="2529" spc="101">
                <a:solidFill>
                  <a:srgbClr val="000000"/>
                </a:solidFill>
                <a:latin typeface="Times New Roman"/>
              </a:rPr>
              <a:t>Teams leverage data for strategic collaboration.</a:t>
            </a:r>
          </a:p>
          <a:p>
            <a:pPr>
              <a:lnSpc>
                <a:spcPts val="2782"/>
              </a:lnSpc>
            </a:pPr>
            <a:endParaRPr lang="en-US" sz="2529" spc="101">
              <a:solidFill>
                <a:srgbClr val="000000"/>
              </a:solidFill>
              <a:latin typeface="Times New Roman"/>
            </a:endParaRPr>
          </a:p>
          <a:p>
            <a:pPr marL="546220" lvl="1" indent="-273110">
              <a:lnSpc>
                <a:spcPts val="2782"/>
              </a:lnSpc>
              <a:buFont typeface="Arial"/>
              <a:buChar char="•"/>
            </a:pPr>
            <a:r>
              <a:rPr lang="en-US" sz="2529" spc="101">
                <a:solidFill>
                  <a:srgbClr val="000000"/>
                </a:solidFill>
                <a:latin typeface="Times New Roman Bold"/>
              </a:rPr>
              <a:t>Informed Decision-Making</a:t>
            </a:r>
          </a:p>
          <a:p>
            <a:pPr marL="1092440" lvl="2" indent="-364147">
              <a:lnSpc>
                <a:spcPts val="2782"/>
              </a:lnSpc>
              <a:buFont typeface="Arial"/>
              <a:buChar char="⚬"/>
            </a:pPr>
            <a:r>
              <a:rPr lang="en-US" sz="2529" spc="101">
                <a:solidFill>
                  <a:srgbClr val="000000"/>
                </a:solidFill>
                <a:latin typeface="Times New Roman"/>
              </a:rPr>
              <a:t>Data guides risk management and opportunity maximization.</a:t>
            </a:r>
          </a:p>
          <a:p>
            <a:pPr>
              <a:lnSpc>
                <a:spcPts val="2232"/>
              </a:lnSpc>
            </a:pPr>
            <a:endParaRPr lang="en-US" sz="2529" spc="101">
              <a:solidFill>
                <a:srgbClr val="000000"/>
              </a:solidFill>
              <a:latin typeface="Times New Roman"/>
            </a:endParaRPr>
          </a:p>
          <a:p>
            <a:pPr>
              <a:lnSpc>
                <a:spcPts val="2232"/>
              </a:lnSpc>
              <a:spcBef>
                <a:spcPct val="0"/>
              </a:spcBef>
            </a:pPr>
            <a:endParaRPr lang="en-US" sz="2529" spc="101">
              <a:solidFill>
                <a:srgbClr val="000000"/>
              </a:solidFill>
              <a:latin typeface="Times New Roman"/>
            </a:endParaRPr>
          </a:p>
        </p:txBody>
      </p:sp>
      <p:sp>
        <p:nvSpPr>
          <p:cNvPr id="15" name="TextBox 15"/>
          <p:cNvSpPr txBox="1"/>
          <p:nvPr/>
        </p:nvSpPr>
        <p:spPr>
          <a:xfrm>
            <a:off x="6346831" y="1066800"/>
            <a:ext cx="6249861" cy="534034"/>
          </a:xfrm>
          <a:prstGeom prst="rect">
            <a:avLst/>
          </a:prstGeom>
        </p:spPr>
        <p:txBody>
          <a:bodyPr lIns="0" tIns="0" rIns="0" bIns="0" rtlCol="0" anchor="t">
            <a:spAutoFit/>
          </a:bodyPr>
          <a:lstStyle/>
          <a:p>
            <a:pPr algn="ctr">
              <a:lnSpc>
                <a:spcPts val="4179"/>
              </a:lnSpc>
              <a:spcBef>
                <a:spcPct val="0"/>
              </a:spcBef>
            </a:pPr>
            <a:r>
              <a:rPr lang="en-US" sz="3799" spc="151">
                <a:solidFill>
                  <a:srgbClr val="000000"/>
                </a:solidFill>
                <a:latin typeface="Canva Sans Bold"/>
              </a:rPr>
              <a:t>ERP IMPLEMENTATION</a:t>
            </a:r>
          </a:p>
        </p:txBody>
      </p:sp>
      <p:sp>
        <p:nvSpPr>
          <p:cNvPr id="16" name="Freeform 16"/>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US"/>
          </a:p>
        </p:txBody>
      </p:sp>
      <p:grpSp>
        <p:nvGrpSpPr>
          <p:cNvPr id="3" name="Group 3"/>
          <p:cNvGrpSpPr/>
          <p:nvPr/>
        </p:nvGrpSpPr>
        <p:grpSpPr>
          <a:xfrm>
            <a:off x="-165512" y="-1884720"/>
            <a:ext cx="10189370" cy="12171720"/>
            <a:chOff x="0" y="0"/>
            <a:chExt cx="2113323" cy="2524471"/>
          </a:xfrm>
        </p:grpSpPr>
        <p:sp>
          <p:nvSpPr>
            <p:cNvPr id="4" name="Freeform 4"/>
            <p:cNvSpPr/>
            <p:nvPr/>
          </p:nvSpPr>
          <p:spPr>
            <a:xfrm>
              <a:off x="0" y="0"/>
              <a:ext cx="2113323" cy="2524471"/>
            </a:xfrm>
            <a:custGeom>
              <a:avLst/>
              <a:gdLst/>
              <a:ahLst/>
              <a:cxnLst/>
              <a:rect l="l" t="t" r="r" b="b"/>
              <a:pathLst>
                <a:path w="2113323" h="2524471">
                  <a:moveTo>
                    <a:pt x="0" y="0"/>
                  </a:moveTo>
                  <a:lnTo>
                    <a:pt x="2113323" y="0"/>
                  </a:lnTo>
                  <a:lnTo>
                    <a:pt x="2113323" y="2524471"/>
                  </a:lnTo>
                  <a:lnTo>
                    <a:pt x="0" y="2524471"/>
                  </a:lnTo>
                  <a:close/>
                </a:path>
              </a:pathLst>
            </a:custGeom>
            <a:solidFill>
              <a:srgbClr val="F5F5F5"/>
            </a:solidFill>
            <a:ln cap="sq">
              <a:noFill/>
              <a:prstDash val="solid"/>
              <a:miter/>
            </a:ln>
          </p:spPr>
          <p:txBody>
            <a:bodyPr/>
            <a:lstStyle/>
            <a:p>
              <a:endParaRPr lang="en-US"/>
            </a:p>
          </p:txBody>
        </p:sp>
        <p:sp>
          <p:nvSpPr>
            <p:cNvPr id="5" name="TextBox 5"/>
            <p:cNvSpPr txBox="1"/>
            <p:nvPr/>
          </p:nvSpPr>
          <p:spPr>
            <a:xfrm>
              <a:off x="0" y="-28575"/>
              <a:ext cx="2113323" cy="2553046"/>
            </a:xfrm>
            <a:prstGeom prst="rect">
              <a:avLst/>
            </a:prstGeom>
          </p:spPr>
          <p:txBody>
            <a:bodyPr lIns="50800" tIns="50800" rIns="50800" bIns="50800" rtlCol="0" anchor="ctr"/>
            <a:lstStyle/>
            <a:p>
              <a:pPr marL="367027" lvl="1" indent="-183514" algn="ctr">
                <a:lnSpc>
                  <a:spcPts val="1869"/>
                </a:lnSpc>
                <a:buFont typeface="Arial"/>
                <a:buChar char="•"/>
              </a:pPr>
              <a:endParaRPr/>
            </a:p>
          </p:txBody>
        </p:sp>
      </p:grpSp>
      <p:sp>
        <p:nvSpPr>
          <p:cNvPr id="7" name="Freeform 7"/>
          <p:cNvSpPr/>
          <p:nvPr/>
        </p:nvSpPr>
        <p:spPr>
          <a:xfrm>
            <a:off x="10023858" y="-378316"/>
            <a:ext cx="8264142" cy="10665316"/>
          </a:xfrm>
          <a:custGeom>
            <a:avLst/>
            <a:gdLst/>
            <a:ahLst/>
            <a:cxnLst/>
            <a:rect l="l" t="t" r="r" b="b"/>
            <a:pathLst>
              <a:path w="8264142" h="10665316">
                <a:moveTo>
                  <a:pt x="0" y="0"/>
                </a:moveTo>
                <a:lnTo>
                  <a:pt x="8264142" y="0"/>
                </a:lnTo>
                <a:lnTo>
                  <a:pt x="8264142" y="10665316"/>
                </a:lnTo>
                <a:lnTo>
                  <a:pt x="0" y="10665316"/>
                </a:lnTo>
                <a:lnTo>
                  <a:pt x="0" y="0"/>
                </a:lnTo>
                <a:close/>
              </a:path>
            </a:pathLst>
          </a:custGeom>
          <a:blipFill>
            <a:blip r:embed="rId3"/>
            <a:stretch>
              <a:fillRect l="-15036" r="-14018"/>
            </a:stretch>
          </a:blipFill>
        </p:spPr>
        <p:txBody>
          <a:bodyPr/>
          <a:lstStyle/>
          <a:p>
            <a:endParaRPr lang="en-US" dirty="0"/>
          </a:p>
        </p:txBody>
      </p:sp>
      <p:sp>
        <p:nvSpPr>
          <p:cNvPr id="8" name="TextBox 8"/>
          <p:cNvSpPr txBox="1"/>
          <p:nvPr/>
        </p:nvSpPr>
        <p:spPr>
          <a:xfrm>
            <a:off x="1294177" y="501405"/>
            <a:ext cx="8729681" cy="2317750"/>
          </a:xfrm>
          <a:prstGeom prst="rect">
            <a:avLst/>
          </a:prstGeom>
        </p:spPr>
        <p:txBody>
          <a:bodyPr lIns="0" tIns="0" rIns="0" bIns="0" rtlCol="0" anchor="t">
            <a:spAutoFit/>
          </a:bodyPr>
          <a:lstStyle/>
          <a:p>
            <a:pPr algn="ctr">
              <a:lnSpc>
                <a:spcPts val="6049"/>
              </a:lnSpc>
            </a:pPr>
            <a:r>
              <a:rPr lang="en-US" sz="5499" spc="175">
                <a:solidFill>
                  <a:srgbClr val="000000"/>
                </a:solidFill>
                <a:latin typeface="RoxboroughCF Bold"/>
              </a:rPr>
              <a:t>Ongoing Data Management </a:t>
            </a:r>
            <a:r>
              <a:rPr lang="en-US" sz="5499" spc="175">
                <a:solidFill>
                  <a:srgbClr val="FCBA2F"/>
                </a:solidFill>
                <a:latin typeface="RoxboroughCF Bold"/>
              </a:rPr>
              <a:t>Challenges</a:t>
            </a:r>
          </a:p>
        </p:txBody>
      </p:sp>
      <p:sp>
        <p:nvSpPr>
          <p:cNvPr id="9" name="Freeform 9"/>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274417" y="3354282"/>
            <a:ext cx="9309512" cy="6589803"/>
          </a:xfrm>
          <a:prstGeom prst="rect">
            <a:avLst/>
          </a:prstGeom>
        </p:spPr>
        <p:txBody>
          <a:bodyPr lIns="0" tIns="0" rIns="0" bIns="0" rtlCol="0" anchor="t">
            <a:spAutoFit/>
          </a:bodyPr>
          <a:lstStyle/>
          <a:p>
            <a:pPr marL="498502" lvl="1" indent="-249251">
              <a:lnSpc>
                <a:spcPts val="3232"/>
              </a:lnSpc>
              <a:buFont typeface="Arial"/>
              <a:buChar char="•"/>
            </a:pPr>
            <a:r>
              <a:rPr lang="en-US" sz="2308">
                <a:solidFill>
                  <a:srgbClr val="000000"/>
                </a:solidFill>
                <a:latin typeface="Times New Roman"/>
              </a:rPr>
              <a:t>Expanding IoT  integration to enhance real-time inventory and asset tracking across Walmart’s extensive network of stores and distribution centers in Central America and Mexico.</a:t>
            </a:r>
          </a:p>
          <a:p>
            <a:pPr marL="498502" lvl="1" indent="-249251">
              <a:lnSpc>
                <a:spcPts val="3232"/>
              </a:lnSpc>
              <a:buFont typeface="Arial"/>
              <a:buChar char="•"/>
            </a:pPr>
            <a:r>
              <a:rPr lang="en-US" sz="2308">
                <a:solidFill>
                  <a:srgbClr val="000000"/>
                </a:solidFill>
                <a:latin typeface="Times New Roman"/>
              </a:rPr>
              <a:t> Implementing blockchain to secure and transparently track cross-border transactions and supply chain activities, enhancing trust and compliance.</a:t>
            </a:r>
          </a:p>
          <a:p>
            <a:pPr marL="498502" lvl="1" indent="-249251">
              <a:lnSpc>
                <a:spcPts val="3232"/>
              </a:lnSpc>
              <a:buFont typeface="Arial"/>
              <a:buChar char="•"/>
            </a:pPr>
            <a:r>
              <a:rPr lang="en-US" sz="2308">
                <a:solidFill>
                  <a:srgbClr val="000000"/>
                </a:solidFill>
                <a:latin typeface="Times New Roman"/>
              </a:rPr>
              <a:t>Fostering better data synchronization across e-commerce platforms, brick-and-mortar stores, and mobile interfaces to maintain a consistent and seamless customer experience.</a:t>
            </a:r>
          </a:p>
          <a:p>
            <a:pPr marL="498502" lvl="1" indent="-249251">
              <a:lnSpc>
                <a:spcPts val="3232"/>
              </a:lnSpc>
              <a:buFont typeface="Arial"/>
              <a:buChar char="•"/>
            </a:pPr>
            <a:r>
              <a:rPr lang="en-US" sz="2308">
                <a:solidFill>
                  <a:srgbClr val="000000"/>
                </a:solidFill>
                <a:latin typeface="Times New Roman"/>
              </a:rPr>
              <a:t>Developing targeted training programs for Walmart Mexico employees to increase proficiency with the advanced features of SAP IBP, addressing cultural nuances and resistance to change.</a:t>
            </a:r>
          </a:p>
          <a:p>
            <a:pPr marL="498502" lvl="1" indent="-249251">
              <a:lnSpc>
                <a:spcPts val="3232"/>
              </a:lnSpc>
              <a:buFont typeface="Arial"/>
              <a:buChar char="•"/>
            </a:pPr>
            <a:r>
              <a:rPr lang="en-US" sz="2308">
                <a:solidFill>
                  <a:srgbClr val="000000"/>
                </a:solidFill>
                <a:latin typeface="Times New Roman"/>
              </a:rPr>
              <a:t>Leveraging machine learning within SAP IBP to refine demand forecasting models, improving accuracy despite fluctuating market conditions and consumer behaviors specific to the Latin American market.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746835" y="777630"/>
            <a:ext cx="11343953" cy="793750"/>
          </a:xfrm>
          <a:prstGeom prst="rect">
            <a:avLst/>
          </a:prstGeom>
        </p:spPr>
        <p:txBody>
          <a:bodyPr lIns="0" tIns="0" rIns="0" bIns="0" rtlCol="0" anchor="t">
            <a:spAutoFit/>
          </a:bodyPr>
          <a:lstStyle/>
          <a:p>
            <a:pPr>
              <a:lnSpc>
                <a:spcPts val="6049"/>
              </a:lnSpc>
            </a:pPr>
            <a:r>
              <a:rPr lang="en-US" sz="5499" spc="175">
                <a:solidFill>
                  <a:srgbClr val="000000"/>
                </a:solidFill>
                <a:latin typeface="RoxboroughCF Bold"/>
              </a:rPr>
              <a:t>Interviewee’s</a:t>
            </a:r>
            <a:r>
              <a:rPr lang="en-US" sz="5499" spc="175">
                <a:solidFill>
                  <a:srgbClr val="FCBA2F"/>
                </a:solidFill>
                <a:latin typeface="RoxboroughCF Bold"/>
              </a:rPr>
              <a:t> Perspective </a:t>
            </a:r>
          </a:p>
        </p:txBody>
      </p:sp>
      <p:sp>
        <p:nvSpPr>
          <p:cNvPr id="4" name="TextBox 4"/>
          <p:cNvSpPr txBox="1"/>
          <p:nvPr/>
        </p:nvSpPr>
        <p:spPr>
          <a:xfrm>
            <a:off x="691187" y="2159503"/>
            <a:ext cx="16905626" cy="7848029"/>
          </a:xfrm>
          <a:prstGeom prst="rect">
            <a:avLst/>
          </a:prstGeom>
        </p:spPr>
        <p:txBody>
          <a:bodyPr lIns="0" tIns="0" rIns="0" bIns="0" rtlCol="0" anchor="t">
            <a:spAutoFit/>
          </a:bodyPr>
          <a:lstStyle/>
          <a:p>
            <a:pPr marL="733515" lvl="1" indent="-366758" algn="ctr">
              <a:lnSpc>
                <a:spcPts val="4756"/>
              </a:lnSpc>
              <a:buFont typeface="Arial"/>
              <a:buChar char="•"/>
            </a:pPr>
            <a:r>
              <a:rPr lang="en-US" sz="3397">
                <a:solidFill>
                  <a:srgbClr val="000000"/>
                </a:solidFill>
                <a:latin typeface="Times New Roman"/>
              </a:rPr>
              <a:t>A notable reduction in hours dedicated to nonvalue added tasks, allowing more time for critical issue identification and informed business decision making within the tactical horizon.</a:t>
            </a:r>
          </a:p>
          <a:p>
            <a:pPr marL="733515" lvl="1" indent="-366758" algn="ctr">
              <a:lnSpc>
                <a:spcPts val="4756"/>
              </a:lnSpc>
              <a:buFont typeface="Arial"/>
              <a:buChar char="•"/>
            </a:pPr>
            <a:r>
              <a:rPr lang="en-US" sz="3397">
                <a:solidFill>
                  <a:srgbClr val="000000"/>
                </a:solidFill>
                <a:latin typeface="Times New Roman"/>
              </a:rPr>
              <a:t>Thoughtful role assignment and user permissions boost operational efficiency by preventing unwarranted adjustments between different building blocks and clarifying user responsibility for specific tasks.</a:t>
            </a:r>
          </a:p>
          <a:p>
            <a:pPr marL="733515" lvl="1" indent="-366758" algn="ctr">
              <a:lnSpc>
                <a:spcPts val="4756"/>
              </a:lnSpc>
              <a:buFont typeface="Arial"/>
              <a:buChar char="•"/>
            </a:pPr>
            <a:r>
              <a:rPr lang="en-US" sz="3397">
                <a:solidFill>
                  <a:srgbClr val="000000"/>
                </a:solidFill>
                <a:latin typeface="Times New Roman"/>
              </a:rPr>
              <a:t>Full traceability of collaboration details facilitated more focused discussions with team leaders for useful demand plans.</a:t>
            </a:r>
          </a:p>
          <a:p>
            <a:pPr marL="733515" lvl="1" indent="-366758" algn="ctr">
              <a:lnSpc>
                <a:spcPts val="4756"/>
              </a:lnSpc>
              <a:buFont typeface="Arial"/>
              <a:buChar char="•"/>
            </a:pPr>
            <a:r>
              <a:rPr lang="en-US" sz="3397">
                <a:solidFill>
                  <a:srgbClr val="000000"/>
                </a:solidFill>
                <a:latin typeface="Times New Roman"/>
              </a:rPr>
              <a:t>Process standardization fosters a consistent and efficient planning approach across teams, promoting best practices throughout the company.</a:t>
            </a:r>
          </a:p>
          <a:p>
            <a:pPr marL="733515" lvl="1" indent="-366758" algn="ctr">
              <a:lnSpc>
                <a:spcPts val="4756"/>
              </a:lnSpc>
              <a:buFont typeface="Arial"/>
              <a:buChar char="•"/>
            </a:pPr>
            <a:r>
              <a:rPr lang="en-US" sz="3397">
                <a:solidFill>
                  <a:srgbClr val="000000"/>
                </a:solidFill>
                <a:latin typeface="Times New Roman"/>
              </a:rPr>
              <a:t>Effective summary of team situation, risks, and long term planning opportunities significantly improves visibility and aids decision prioritization during leadership transitions.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flipH="1">
            <a:off x="3176411" y="1732735"/>
            <a:ext cx="11935179" cy="38100"/>
          </a:xfrm>
          <a:prstGeom prst="line">
            <a:avLst/>
          </a:prstGeom>
          <a:ln w="76200" cap="flat">
            <a:solidFill>
              <a:srgbClr val="C23A97"/>
            </a:solidFill>
            <a:prstDash val="solid"/>
            <a:headEnd type="none" w="sm" len="sm"/>
            <a:tailEnd type="none" w="sm" len="sm"/>
          </a:ln>
        </p:spPr>
        <p:txBody>
          <a:bodyPr/>
          <a:lstStyle/>
          <a:p>
            <a:endParaRPr lang="en-US"/>
          </a:p>
        </p:txBody>
      </p:sp>
      <p:sp>
        <p:nvSpPr>
          <p:cNvPr id="4" name="TextBox 4"/>
          <p:cNvSpPr txBox="1"/>
          <p:nvPr/>
        </p:nvSpPr>
        <p:spPr>
          <a:xfrm>
            <a:off x="2797696" y="763723"/>
            <a:ext cx="12390643" cy="1045211"/>
          </a:xfrm>
          <a:prstGeom prst="rect">
            <a:avLst/>
          </a:prstGeom>
        </p:spPr>
        <p:txBody>
          <a:bodyPr lIns="0" tIns="0" rIns="0" bIns="0" rtlCol="0" anchor="t">
            <a:spAutoFit/>
          </a:bodyPr>
          <a:lstStyle/>
          <a:p>
            <a:pPr>
              <a:lnSpc>
                <a:spcPts val="8030"/>
              </a:lnSpc>
            </a:pPr>
            <a:endParaRPr/>
          </a:p>
        </p:txBody>
      </p:sp>
      <p:sp>
        <p:nvSpPr>
          <p:cNvPr id="5" name="TextBox 5"/>
          <p:cNvSpPr txBox="1"/>
          <p:nvPr/>
        </p:nvSpPr>
        <p:spPr>
          <a:xfrm>
            <a:off x="1989721" y="601798"/>
            <a:ext cx="14308558" cy="887095"/>
          </a:xfrm>
          <a:prstGeom prst="rect">
            <a:avLst/>
          </a:prstGeom>
        </p:spPr>
        <p:txBody>
          <a:bodyPr lIns="0" tIns="0" rIns="0" bIns="0" rtlCol="0" anchor="t">
            <a:spAutoFit/>
          </a:bodyPr>
          <a:lstStyle/>
          <a:p>
            <a:pPr algn="ctr">
              <a:lnSpc>
                <a:spcPts val="7279"/>
              </a:lnSpc>
            </a:pPr>
            <a:r>
              <a:rPr lang="en-US" sz="5199">
                <a:solidFill>
                  <a:srgbClr val="FCBA2F"/>
                </a:solidFill>
                <a:latin typeface="Canva Sans Bold"/>
              </a:rPr>
              <a:t>Future plans </a:t>
            </a:r>
            <a:r>
              <a:rPr lang="en-US" sz="5199">
                <a:solidFill>
                  <a:srgbClr val="000000"/>
                </a:solidFill>
                <a:latin typeface="Canva Sans Bold"/>
              </a:rPr>
              <a:t>for SAP IBP at Walmart Mexico</a:t>
            </a:r>
          </a:p>
        </p:txBody>
      </p:sp>
      <p:sp>
        <p:nvSpPr>
          <p:cNvPr id="6" name="TextBox 6"/>
          <p:cNvSpPr txBox="1"/>
          <p:nvPr/>
        </p:nvSpPr>
        <p:spPr>
          <a:xfrm>
            <a:off x="484318" y="2140026"/>
            <a:ext cx="17803682" cy="8598577"/>
          </a:xfrm>
          <a:prstGeom prst="rect">
            <a:avLst/>
          </a:prstGeom>
        </p:spPr>
        <p:txBody>
          <a:bodyPr lIns="0" tIns="0" rIns="0" bIns="0" rtlCol="0" anchor="t">
            <a:spAutoFit/>
          </a:bodyPr>
          <a:lstStyle/>
          <a:p>
            <a:pPr marL="728714" lvl="1" indent="-364357" algn="ctr">
              <a:lnSpc>
                <a:spcPts val="4725"/>
              </a:lnSpc>
              <a:buFont typeface="Arial"/>
              <a:buChar char="•"/>
            </a:pPr>
            <a:r>
              <a:rPr lang="en-US" sz="3375">
                <a:solidFill>
                  <a:srgbClr val="000000"/>
                </a:solidFill>
                <a:latin typeface="Times New Roman"/>
              </a:rPr>
              <a:t>Implementing advanced demand planning and sales and operations planning (S&amp;OP) functionalities.</a:t>
            </a:r>
          </a:p>
          <a:p>
            <a:pPr marL="728714" lvl="1" indent="-364357" algn="ctr">
              <a:lnSpc>
                <a:spcPts val="4725"/>
              </a:lnSpc>
              <a:buFont typeface="Arial"/>
              <a:buChar char="•"/>
            </a:pPr>
            <a:r>
              <a:rPr lang="en-US" sz="3375">
                <a:solidFill>
                  <a:srgbClr val="000000"/>
                </a:solidFill>
                <a:latin typeface="Times New Roman"/>
              </a:rPr>
              <a:t>Development of a supply chain Control Tower to enhance visibility and control over logistics and distribution.</a:t>
            </a:r>
          </a:p>
          <a:p>
            <a:pPr marL="728714" lvl="1" indent="-364357" algn="ctr">
              <a:lnSpc>
                <a:spcPts val="4725"/>
              </a:lnSpc>
              <a:buFont typeface="Arial"/>
              <a:buChar char="•"/>
            </a:pPr>
            <a:r>
              <a:rPr lang="en-US" sz="3375">
                <a:solidFill>
                  <a:srgbClr val="000000"/>
                </a:solidFill>
                <a:latin typeface="Times New Roman"/>
              </a:rPr>
              <a:t>Extending SAP IBP integration beyond current categories to include other business segments, enhancing overall planning coherence and efficiency.</a:t>
            </a:r>
          </a:p>
          <a:p>
            <a:pPr marL="728714" lvl="1" indent="-364357" algn="ctr">
              <a:lnSpc>
                <a:spcPts val="4725"/>
              </a:lnSpc>
              <a:buFont typeface="Arial"/>
              <a:buChar char="•"/>
            </a:pPr>
            <a:r>
              <a:rPr lang="en-US" sz="3375">
                <a:solidFill>
                  <a:srgbClr val="000000"/>
                </a:solidFill>
                <a:latin typeface="Times New Roman"/>
              </a:rPr>
              <a:t>Developing tailored analytics and dashboard tools aligned with specific business user cases, designed to address deviations and adapt to shifting market trends.</a:t>
            </a:r>
          </a:p>
          <a:p>
            <a:pPr marL="728714" lvl="1" indent="-364357" algn="ctr">
              <a:lnSpc>
                <a:spcPts val="4725"/>
              </a:lnSpc>
              <a:buFont typeface="Arial"/>
              <a:buChar char="•"/>
            </a:pPr>
            <a:r>
              <a:rPr lang="en-US" sz="3375">
                <a:solidFill>
                  <a:srgbClr val="000000"/>
                </a:solidFill>
                <a:latin typeface="Times New Roman"/>
              </a:rPr>
              <a:t>Replacing in-house R-based forecasting models with more sophisticated multi-regression analysis tools within SAP IBP, aimed at refining accuracy in line with strategic business decisions and external market factors.</a:t>
            </a:r>
          </a:p>
          <a:p>
            <a:pPr marL="728714" lvl="1" indent="-364357" algn="ctr">
              <a:lnSpc>
                <a:spcPts val="4725"/>
              </a:lnSpc>
              <a:buFont typeface="Arial"/>
              <a:buChar char="•"/>
            </a:pPr>
            <a:r>
              <a:rPr lang="en-US" sz="3375">
                <a:solidFill>
                  <a:srgbClr val="000000"/>
                </a:solidFill>
                <a:latin typeface="Times New Roman"/>
              </a:rPr>
              <a:t>Initiating a new vendor collaboration process to improve communication and coordination between Walmart and its suppliers, ensuring a more integrated supply chain.</a:t>
            </a:r>
          </a:p>
          <a:p>
            <a:pPr algn="ctr">
              <a:lnSpc>
                <a:spcPts val="6050"/>
              </a:lnSpc>
            </a:pPr>
            <a:endParaRPr lang="en-US" sz="3375">
              <a:solidFill>
                <a:srgbClr val="000000"/>
              </a:solidFill>
              <a:latin typeface="Times New Roman"/>
            </a:endParaRPr>
          </a:p>
        </p:txBody>
      </p:sp>
      <p:sp>
        <p:nvSpPr>
          <p:cNvPr id="7" name="Freeform 7"/>
          <p:cNvSpPr/>
          <p:nvPr/>
        </p:nvSpPr>
        <p:spPr>
          <a:xfrm>
            <a:off x="16993823" y="9834"/>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US"/>
          </a:p>
        </p:txBody>
      </p:sp>
      <p:sp>
        <p:nvSpPr>
          <p:cNvPr id="3" name="TextBox 3"/>
          <p:cNvSpPr txBox="1"/>
          <p:nvPr/>
        </p:nvSpPr>
        <p:spPr>
          <a:xfrm>
            <a:off x="5873605" y="5743274"/>
            <a:ext cx="4934702" cy="473075"/>
          </a:xfrm>
          <a:prstGeom prst="rect">
            <a:avLst/>
          </a:prstGeom>
        </p:spPr>
        <p:txBody>
          <a:bodyPr lIns="0" tIns="0" rIns="0" bIns="0" rtlCol="0" anchor="t">
            <a:spAutoFit/>
          </a:bodyPr>
          <a:lstStyle/>
          <a:p>
            <a:pPr algn="r">
              <a:lnSpc>
                <a:spcPts val="3250"/>
              </a:lnSpc>
            </a:pPr>
            <a:r>
              <a:rPr lang="en-US" sz="2500">
                <a:solidFill>
                  <a:srgbClr val="FFFFFF"/>
                </a:solidFill>
                <a:latin typeface="Agrandir Narrow Bold"/>
              </a:rPr>
              <a:t>Any Questions?</a:t>
            </a:r>
          </a:p>
        </p:txBody>
      </p:sp>
      <p:sp>
        <p:nvSpPr>
          <p:cNvPr id="4" name="TextBox 4"/>
          <p:cNvSpPr txBox="1"/>
          <p:nvPr/>
        </p:nvSpPr>
        <p:spPr>
          <a:xfrm>
            <a:off x="5873605" y="4303437"/>
            <a:ext cx="6540790" cy="1111250"/>
          </a:xfrm>
          <a:prstGeom prst="rect">
            <a:avLst/>
          </a:prstGeom>
        </p:spPr>
        <p:txBody>
          <a:bodyPr lIns="0" tIns="0" rIns="0" bIns="0" rtlCol="0" anchor="t">
            <a:spAutoFit/>
          </a:bodyPr>
          <a:lstStyle/>
          <a:p>
            <a:pPr algn="ctr">
              <a:lnSpc>
                <a:spcPts val="9100"/>
              </a:lnSpc>
            </a:pPr>
            <a:r>
              <a:rPr lang="en-US" sz="6500">
                <a:solidFill>
                  <a:srgbClr val="FFFFFF"/>
                </a:solidFill>
                <a:latin typeface="Canva Sans Bold"/>
              </a:rPr>
              <a:t>Thankyou!</a:t>
            </a:r>
          </a:p>
        </p:txBody>
      </p:sp>
      <p:sp>
        <p:nvSpPr>
          <p:cNvPr id="5" name="Freeform 5"/>
          <p:cNvSpPr/>
          <p:nvPr/>
        </p:nvSpPr>
        <p:spPr>
          <a:xfrm>
            <a:off x="16993823"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058924" y="3374850"/>
            <a:ext cx="14267193" cy="5883450"/>
            <a:chOff x="0" y="0"/>
            <a:chExt cx="3904588" cy="1610159"/>
          </a:xfrm>
        </p:grpSpPr>
        <p:sp>
          <p:nvSpPr>
            <p:cNvPr id="4" name="Freeform 4"/>
            <p:cNvSpPr/>
            <p:nvPr/>
          </p:nvSpPr>
          <p:spPr>
            <a:xfrm>
              <a:off x="0" y="0"/>
              <a:ext cx="3904588" cy="1610159"/>
            </a:xfrm>
            <a:custGeom>
              <a:avLst/>
              <a:gdLst/>
              <a:ahLst/>
              <a:cxnLst/>
              <a:rect l="l" t="t" r="r" b="b"/>
              <a:pathLst>
                <a:path w="3904588" h="1610159">
                  <a:moveTo>
                    <a:pt x="0" y="0"/>
                  </a:moveTo>
                  <a:lnTo>
                    <a:pt x="3904588" y="0"/>
                  </a:lnTo>
                  <a:lnTo>
                    <a:pt x="3904588" y="1610159"/>
                  </a:lnTo>
                  <a:lnTo>
                    <a:pt x="0" y="1610159"/>
                  </a:ln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sp>
          <p:nvSpPr>
            <p:cNvPr id="5" name="TextBox 5"/>
            <p:cNvSpPr txBox="1"/>
            <p:nvPr/>
          </p:nvSpPr>
          <p:spPr>
            <a:xfrm>
              <a:off x="0" y="-38100"/>
              <a:ext cx="3904588" cy="164825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243590" y="3386289"/>
            <a:ext cx="3048557" cy="4189878"/>
          </a:xfrm>
          <a:custGeom>
            <a:avLst/>
            <a:gdLst/>
            <a:ahLst/>
            <a:cxnLst/>
            <a:rect l="l" t="t" r="r" b="b"/>
            <a:pathLst>
              <a:path w="3048557" h="4189878">
                <a:moveTo>
                  <a:pt x="0" y="0"/>
                </a:moveTo>
                <a:lnTo>
                  <a:pt x="3048557" y="0"/>
                </a:lnTo>
                <a:lnTo>
                  <a:pt x="3048557" y="4189878"/>
                </a:lnTo>
                <a:lnTo>
                  <a:pt x="0" y="4189878"/>
                </a:lnTo>
                <a:lnTo>
                  <a:pt x="0" y="0"/>
                </a:lnTo>
                <a:close/>
              </a:path>
            </a:pathLst>
          </a:custGeom>
          <a:blipFill>
            <a:blip r:embed="rId3"/>
            <a:stretch>
              <a:fillRect l="-106821" t="-15118" r="-37589" b="-3140"/>
            </a:stretch>
          </a:blipFill>
        </p:spPr>
        <p:txBody>
          <a:bodyPr/>
          <a:lstStyle/>
          <a:p>
            <a:endParaRPr lang="en-US"/>
          </a:p>
        </p:txBody>
      </p:sp>
      <p:sp>
        <p:nvSpPr>
          <p:cNvPr id="7" name="Freeform 7"/>
          <p:cNvSpPr/>
          <p:nvPr/>
        </p:nvSpPr>
        <p:spPr>
          <a:xfrm>
            <a:off x="9476468" y="3386289"/>
            <a:ext cx="2763721" cy="4143558"/>
          </a:xfrm>
          <a:custGeom>
            <a:avLst/>
            <a:gdLst/>
            <a:ahLst/>
            <a:cxnLst/>
            <a:rect l="l" t="t" r="r" b="b"/>
            <a:pathLst>
              <a:path w="2763721" h="4143558">
                <a:moveTo>
                  <a:pt x="0" y="0"/>
                </a:moveTo>
                <a:lnTo>
                  <a:pt x="2763721" y="0"/>
                </a:lnTo>
                <a:lnTo>
                  <a:pt x="2763721" y="4143558"/>
                </a:lnTo>
                <a:lnTo>
                  <a:pt x="0" y="4143558"/>
                </a:lnTo>
                <a:lnTo>
                  <a:pt x="0" y="0"/>
                </a:lnTo>
                <a:close/>
              </a:path>
            </a:pathLst>
          </a:custGeom>
          <a:blipFill>
            <a:blip r:embed="rId4"/>
            <a:stretch>
              <a:fillRect/>
            </a:stretch>
          </a:blipFill>
        </p:spPr>
        <p:txBody>
          <a:bodyPr/>
          <a:lstStyle/>
          <a:p>
            <a:endParaRPr lang="en-US"/>
          </a:p>
        </p:txBody>
      </p:sp>
      <p:sp>
        <p:nvSpPr>
          <p:cNvPr id="8" name="Freeform 8"/>
          <p:cNvSpPr/>
          <p:nvPr/>
        </p:nvSpPr>
        <p:spPr>
          <a:xfrm>
            <a:off x="2131026" y="3386289"/>
            <a:ext cx="3211107" cy="4403187"/>
          </a:xfrm>
          <a:custGeom>
            <a:avLst/>
            <a:gdLst/>
            <a:ahLst/>
            <a:cxnLst/>
            <a:rect l="l" t="t" r="r" b="b"/>
            <a:pathLst>
              <a:path w="3211107" h="4403187">
                <a:moveTo>
                  <a:pt x="0" y="0"/>
                </a:moveTo>
                <a:lnTo>
                  <a:pt x="3211107" y="0"/>
                </a:lnTo>
                <a:lnTo>
                  <a:pt x="3211107" y="4403187"/>
                </a:lnTo>
                <a:lnTo>
                  <a:pt x="0" y="4403187"/>
                </a:lnTo>
                <a:lnTo>
                  <a:pt x="0" y="0"/>
                </a:lnTo>
                <a:close/>
              </a:path>
            </a:pathLst>
          </a:custGeom>
          <a:blipFill>
            <a:blip r:embed="rId5"/>
            <a:stretch>
              <a:fillRect b="-2084"/>
            </a:stretch>
          </a:blipFill>
        </p:spPr>
        <p:txBody>
          <a:bodyPr/>
          <a:lstStyle/>
          <a:p>
            <a:endParaRPr lang="en-US"/>
          </a:p>
        </p:txBody>
      </p:sp>
      <p:sp>
        <p:nvSpPr>
          <p:cNvPr id="9" name="Freeform 9"/>
          <p:cNvSpPr/>
          <p:nvPr/>
        </p:nvSpPr>
        <p:spPr>
          <a:xfrm>
            <a:off x="5884344" y="3386289"/>
            <a:ext cx="3049914" cy="4414626"/>
          </a:xfrm>
          <a:custGeom>
            <a:avLst/>
            <a:gdLst/>
            <a:ahLst/>
            <a:cxnLst/>
            <a:rect l="l" t="t" r="r" b="b"/>
            <a:pathLst>
              <a:path w="3049914" h="4414626">
                <a:moveTo>
                  <a:pt x="0" y="0"/>
                </a:moveTo>
                <a:lnTo>
                  <a:pt x="3049914" y="0"/>
                </a:lnTo>
                <a:lnTo>
                  <a:pt x="3049914" y="4414626"/>
                </a:lnTo>
                <a:lnTo>
                  <a:pt x="0" y="4414626"/>
                </a:lnTo>
                <a:lnTo>
                  <a:pt x="0" y="0"/>
                </a:lnTo>
                <a:close/>
              </a:path>
            </a:pathLst>
          </a:custGeom>
          <a:blipFill>
            <a:blip r:embed="rId6"/>
            <a:stretch>
              <a:fillRect t="-1499" b="-5473"/>
            </a:stretch>
          </a:blipFill>
        </p:spPr>
        <p:txBody>
          <a:bodyPr/>
          <a:lstStyle/>
          <a:p>
            <a:endParaRPr lang="en-US"/>
          </a:p>
        </p:txBody>
      </p:sp>
      <p:sp>
        <p:nvSpPr>
          <p:cNvPr id="10" name="TextBox 10"/>
          <p:cNvSpPr txBox="1"/>
          <p:nvPr/>
        </p:nvSpPr>
        <p:spPr>
          <a:xfrm>
            <a:off x="5542515" y="7902173"/>
            <a:ext cx="3409182"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Prajakta Khare</a:t>
            </a:r>
          </a:p>
        </p:txBody>
      </p:sp>
      <p:sp>
        <p:nvSpPr>
          <p:cNvPr id="11" name="TextBox 11"/>
          <p:cNvSpPr txBox="1"/>
          <p:nvPr/>
        </p:nvSpPr>
        <p:spPr>
          <a:xfrm>
            <a:off x="6050955" y="8499832"/>
            <a:ext cx="2373060" cy="346274"/>
          </a:xfrm>
          <a:prstGeom prst="rect">
            <a:avLst/>
          </a:prstGeom>
        </p:spPr>
        <p:txBody>
          <a:bodyPr lIns="0" tIns="0" rIns="0" bIns="0" rtlCol="0" anchor="t">
            <a:spAutoFit/>
          </a:bodyPr>
          <a:lstStyle/>
          <a:p>
            <a:pPr algn="ctr">
              <a:lnSpc>
                <a:spcPts val="2964"/>
              </a:lnSpc>
              <a:spcBef>
                <a:spcPct val="0"/>
              </a:spcBef>
            </a:pPr>
            <a:endParaRPr/>
          </a:p>
        </p:txBody>
      </p:sp>
      <p:sp>
        <p:nvSpPr>
          <p:cNvPr id="12" name="TextBox 12"/>
          <p:cNvSpPr txBox="1"/>
          <p:nvPr/>
        </p:nvSpPr>
        <p:spPr>
          <a:xfrm>
            <a:off x="9253253" y="7850631"/>
            <a:ext cx="3288491"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Dharmin Sanghvi</a:t>
            </a:r>
          </a:p>
        </p:txBody>
      </p:sp>
      <p:sp>
        <p:nvSpPr>
          <p:cNvPr id="13" name="TextBox 13"/>
          <p:cNvSpPr txBox="1"/>
          <p:nvPr/>
        </p:nvSpPr>
        <p:spPr>
          <a:xfrm>
            <a:off x="13107905" y="7741149"/>
            <a:ext cx="2918588"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Keerthana Tamtam</a:t>
            </a:r>
          </a:p>
        </p:txBody>
      </p:sp>
      <p:sp>
        <p:nvSpPr>
          <p:cNvPr id="14" name="TextBox 14"/>
          <p:cNvSpPr txBox="1"/>
          <p:nvPr/>
        </p:nvSpPr>
        <p:spPr>
          <a:xfrm>
            <a:off x="13218020" y="8177784"/>
            <a:ext cx="2373060" cy="350624"/>
          </a:xfrm>
          <a:prstGeom prst="rect">
            <a:avLst/>
          </a:prstGeom>
        </p:spPr>
        <p:txBody>
          <a:bodyPr lIns="0" tIns="0" rIns="0" bIns="0" rtlCol="0" anchor="t">
            <a:spAutoFit/>
          </a:bodyPr>
          <a:lstStyle/>
          <a:p>
            <a:pPr algn="ctr">
              <a:lnSpc>
                <a:spcPts val="2964"/>
              </a:lnSpc>
              <a:spcBef>
                <a:spcPct val="0"/>
              </a:spcBef>
            </a:pPr>
            <a:endParaRPr/>
          </a:p>
        </p:txBody>
      </p:sp>
      <p:sp>
        <p:nvSpPr>
          <p:cNvPr id="15" name="TextBox 15"/>
          <p:cNvSpPr txBox="1"/>
          <p:nvPr/>
        </p:nvSpPr>
        <p:spPr>
          <a:xfrm>
            <a:off x="1961883" y="7916604"/>
            <a:ext cx="3409182"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Punya Kaura</a:t>
            </a:r>
          </a:p>
        </p:txBody>
      </p:sp>
      <p:sp>
        <p:nvSpPr>
          <p:cNvPr id="16" name="Freeform 16"/>
          <p:cNvSpPr/>
          <p:nvPr/>
        </p:nvSpPr>
        <p:spPr>
          <a:xfrm>
            <a:off x="12808281" y="3374850"/>
            <a:ext cx="3517835" cy="4239296"/>
          </a:xfrm>
          <a:custGeom>
            <a:avLst/>
            <a:gdLst/>
            <a:ahLst/>
            <a:cxnLst/>
            <a:rect l="l" t="t" r="r" b="b"/>
            <a:pathLst>
              <a:path w="3517835" h="4239296">
                <a:moveTo>
                  <a:pt x="0" y="0"/>
                </a:moveTo>
                <a:lnTo>
                  <a:pt x="3517836" y="0"/>
                </a:lnTo>
                <a:lnTo>
                  <a:pt x="3517836" y="4239296"/>
                </a:lnTo>
                <a:lnTo>
                  <a:pt x="0" y="4239296"/>
                </a:lnTo>
                <a:lnTo>
                  <a:pt x="0" y="0"/>
                </a:lnTo>
                <a:close/>
              </a:path>
            </a:pathLst>
          </a:custGeom>
          <a:blipFill>
            <a:blip r:embed="rId7"/>
            <a:stretch>
              <a:fillRect l="-9014" r="-33631"/>
            </a:stretch>
          </a:blipFill>
        </p:spPr>
        <p:txBody>
          <a:bodyPr/>
          <a:lstStyle/>
          <a:p>
            <a:endParaRPr lang="en-US"/>
          </a:p>
        </p:txBody>
      </p:sp>
      <p:sp>
        <p:nvSpPr>
          <p:cNvPr id="17" name="TextBox 17"/>
          <p:cNvSpPr txBox="1"/>
          <p:nvPr/>
        </p:nvSpPr>
        <p:spPr>
          <a:xfrm>
            <a:off x="6074634" y="2228525"/>
            <a:ext cx="6138732" cy="837605"/>
          </a:xfrm>
          <a:prstGeom prst="rect">
            <a:avLst/>
          </a:prstGeom>
        </p:spPr>
        <p:txBody>
          <a:bodyPr lIns="0" tIns="0" rIns="0" bIns="0" rtlCol="0" anchor="t">
            <a:spAutoFit/>
          </a:bodyPr>
          <a:lstStyle/>
          <a:p>
            <a:pPr algn="ctr">
              <a:lnSpc>
                <a:spcPts val="6351"/>
              </a:lnSpc>
            </a:pPr>
            <a:r>
              <a:rPr lang="en-US" sz="6351">
                <a:solidFill>
                  <a:srgbClr val="FCBA2F"/>
                </a:solidFill>
                <a:latin typeface="DM Serif Display"/>
              </a:rPr>
              <a:t>THE TEAM</a:t>
            </a:r>
          </a:p>
        </p:txBody>
      </p:sp>
      <p:sp>
        <p:nvSpPr>
          <p:cNvPr id="18" name="TextBox 18"/>
          <p:cNvSpPr txBox="1"/>
          <p:nvPr/>
        </p:nvSpPr>
        <p:spPr>
          <a:xfrm>
            <a:off x="7217369" y="1330000"/>
            <a:ext cx="3853262" cy="774700"/>
          </a:xfrm>
          <a:prstGeom prst="rect">
            <a:avLst/>
          </a:prstGeom>
        </p:spPr>
        <p:txBody>
          <a:bodyPr lIns="0" tIns="0" rIns="0" bIns="0" rtlCol="0" anchor="t">
            <a:spAutoFit/>
          </a:bodyPr>
          <a:lstStyle/>
          <a:p>
            <a:pPr algn="ctr">
              <a:lnSpc>
                <a:spcPts val="6049"/>
              </a:lnSpc>
            </a:pPr>
            <a:r>
              <a:rPr lang="en-US" sz="5499" spc="175">
                <a:solidFill>
                  <a:srgbClr val="000000"/>
                </a:solidFill>
                <a:latin typeface="Days"/>
              </a:rPr>
              <a:t>Meet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US"/>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txBody>
          <a:bodyPr/>
          <a:lstStyle/>
          <a:p>
            <a:endParaRPr lang="en-US"/>
          </a:p>
        </p:txBody>
      </p:sp>
      <p:sp>
        <p:nvSpPr>
          <p:cNvPr id="4" name="TextBox 4"/>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5" name="TextBox 5"/>
          <p:cNvSpPr txBox="1"/>
          <p:nvPr/>
        </p:nvSpPr>
        <p:spPr>
          <a:xfrm>
            <a:off x="3713044" y="5572338"/>
            <a:ext cx="2097071" cy="319278"/>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Introduction</a:t>
            </a: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0" name="TextBox 10"/>
          <p:cNvSpPr txBox="1"/>
          <p:nvPr/>
        </p:nvSpPr>
        <p:spPr>
          <a:xfrm>
            <a:off x="6662736" y="5572338"/>
            <a:ext cx="2097071" cy="65265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Company Background</a:t>
            </a:r>
          </a:p>
        </p:txBody>
      </p:sp>
      <p:sp>
        <p:nvSpPr>
          <p:cNvPr id="11" name="TextBox 11"/>
          <p:cNvSpPr txBox="1"/>
          <p:nvPr/>
        </p:nvSpPr>
        <p:spPr>
          <a:xfrm>
            <a:off x="9612429" y="5572338"/>
            <a:ext cx="2097071" cy="65265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Interviewee’s Background</a:t>
            </a:r>
          </a:p>
        </p:txBody>
      </p:sp>
      <p:sp>
        <p:nvSpPr>
          <p:cNvPr id="12" name="TextBox 12"/>
          <p:cNvSpPr txBox="1"/>
          <p:nvPr/>
        </p:nvSpPr>
        <p:spPr>
          <a:xfrm>
            <a:off x="12562122" y="5572338"/>
            <a:ext cx="2097071" cy="65265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Reasons for ERP System Adoption</a:t>
            </a:r>
          </a:p>
        </p:txBody>
      </p:sp>
      <p:sp>
        <p:nvSpPr>
          <p:cNvPr id="13" name="TextBox 13"/>
          <p:cNvSpPr txBox="1"/>
          <p:nvPr/>
        </p:nvSpPr>
        <p:spPr>
          <a:xfrm>
            <a:off x="3713044" y="7666072"/>
            <a:ext cx="2097071" cy="986028"/>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Data Management before &amp; after ERP Adoption</a:t>
            </a:r>
          </a:p>
        </p:txBody>
      </p:sp>
      <p:sp>
        <p:nvSpPr>
          <p:cNvPr id="14" name="TextBox 14"/>
          <p:cNvSpPr txBox="1"/>
          <p:nvPr/>
        </p:nvSpPr>
        <p:spPr>
          <a:xfrm>
            <a:off x="362880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5" name="TextBox 15"/>
          <p:cNvSpPr txBox="1"/>
          <p:nvPr/>
        </p:nvSpPr>
        <p:spPr>
          <a:xfrm>
            <a:off x="649426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6" name="TextBox 16"/>
          <p:cNvSpPr txBox="1"/>
          <p:nvPr/>
        </p:nvSpPr>
        <p:spPr>
          <a:xfrm>
            <a:off x="942688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7" name="TextBox 17"/>
          <p:cNvSpPr txBox="1"/>
          <p:nvPr/>
        </p:nvSpPr>
        <p:spPr>
          <a:xfrm>
            <a:off x="1235917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08</a:t>
            </a:r>
          </a:p>
        </p:txBody>
      </p:sp>
      <p:sp>
        <p:nvSpPr>
          <p:cNvPr id="18" name="TextBox 18"/>
          <p:cNvSpPr txBox="1"/>
          <p:nvPr/>
        </p:nvSpPr>
        <p:spPr>
          <a:xfrm>
            <a:off x="6662736" y="7666072"/>
            <a:ext cx="2097071" cy="986028"/>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Ongoing Data Management Challenges</a:t>
            </a:r>
          </a:p>
        </p:txBody>
      </p:sp>
      <p:sp>
        <p:nvSpPr>
          <p:cNvPr id="19" name="TextBox 19"/>
          <p:cNvSpPr txBox="1"/>
          <p:nvPr/>
        </p:nvSpPr>
        <p:spPr>
          <a:xfrm>
            <a:off x="9612429" y="7666072"/>
            <a:ext cx="2097071" cy="65265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Interviewee Perspective </a:t>
            </a:r>
          </a:p>
        </p:txBody>
      </p:sp>
      <p:sp>
        <p:nvSpPr>
          <p:cNvPr id="20" name="TextBox 20"/>
          <p:cNvSpPr txBox="1"/>
          <p:nvPr/>
        </p:nvSpPr>
        <p:spPr>
          <a:xfrm>
            <a:off x="12562122" y="7666072"/>
            <a:ext cx="2097071" cy="319278"/>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Future Plans</a:t>
            </a:r>
          </a:p>
        </p:txBody>
      </p:sp>
      <p:sp>
        <p:nvSpPr>
          <p:cNvPr id="21" name="TextBox 21"/>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CBA2F"/>
                </a:solidFill>
                <a:latin typeface="Open Sauce Medium"/>
              </a:rPr>
              <a:t>CONTENTS</a:t>
            </a:r>
          </a:p>
        </p:txBody>
      </p:sp>
      <p:sp>
        <p:nvSpPr>
          <p:cNvPr id="22" name="Freeform 22"/>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56609" y="-4004274"/>
            <a:ext cx="11245538" cy="18558756"/>
            <a:chOff x="0" y="0"/>
            <a:chExt cx="2961788" cy="4887903"/>
          </a:xfrm>
        </p:grpSpPr>
        <p:sp>
          <p:nvSpPr>
            <p:cNvPr id="3" name="Freeform 3"/>
            <p:cNvSpPr/>
            <p:nvPr/>
          </p:nvSpPr>
          <p:spPr>
            <a:xfrm>
              <a:off x="0" y="0"/>
              <a:ext cx="2961788" cy="4887903"/>
            </a:xfrm>
            <a:custGeom>
              <a:avLst/>
              <a:gdLst/>
              <a:ahLst/>
              <a:cxnLst/>
              <a:rect l="l" t="t" r="r" b="b"/>
              <a:pathLst>
                <a:path w="2961788" h="4887903">
                  <a:moveTo>
                    <a:pt x="0" y="0"/>
                  </a:moveTo>
                  <a:lnTo>
                    <a:pt x="2961788" y="0"/>
                  </a:lnTo>
                  <a:lnTo>
                    <a:pt x="2961788" y="4887903"/>
                  </a:lnTo>
                  <a:lnTo>
                    <a:pt x="0" y="4887903"/>
                  </a:lnTo>
                  <a:close/>
                </a:path>
              </a:pathLst>
            </a:custGeom>
            <a:solidFill>
              <a:srgbClr val="192253"/>
            </a:solidFill>
          </p:spPr>
          <p:txBody>
            <a:bodyPr/>
            <a:lstStyle/>
            <a:p>
              <a:endParaRPr lang="en-US"/>
            </a:p>
          </p:txBody>
        </p:sp>
        <p:sp>
          <p:nvSpPr>
            <p:cNvPr id="4" name="TextBox 4"/>
            <p:cNvSpPr txBox="1"/>
            <p:nvPr/>
          </p:nvSpPr>
          <p:spPr>
            <a:xfrm>
              <a:off x="0" y="-28575"/>
              <a:ext cx="2961788" cy="4916478"/>
            </a:xfrm>
            <a:prstGeom prst="rect">
              <a:avLst/>
            </a:prstGeom>
          </p:spPr>
          <p:txBody>
            <a:bodyPr lIns="50800" tIns="50800" rIns="50800" bIns="50800" rtlCol="0" anchor="ctr"/>
            <a:lstStyle/>
            <a:p>
              <a:pPr algn="ctr">
                <a:lnSpc>
                  <a:spcPts val="1869"/>
                </a:lnSpc>
              </a:pPr>
              <a:endParaRPr/>
            </a:p>
          </p:txBody>
        </p:sp>
      </p:grpSp>
      <p:sp>
        <p:nvSpPr>
          <p:cNvPr id="5" name="AutoShape 5"/>
          <p:cNvSpPr/>
          <p:nvPr/>
        </p:nvSpPr>
        <p:spPr>
          <a:xfrm flipH="1" flipV="1">
            <a:off x="1701100" y="9296400"/>
            <a:ext cx="15156557" cy="0"/>
          </a:xfrm>
          <a:prstGeom prst="line">
            <a:avLst/>
          </a:prstGeom>
          <a:ln w="76200" cap="flat">
            <a:solidFill>
              <a:srgbClr val="C23A97"/>
            </a:solidFill>
            <a:prstDash val="solid"/>
            <a:headEnd type="none" w="sm" len="sm"/>
            <a:tailEnd type="none" w="sm" len="sm"/>
          </a:ln>
        </p:spPr>
        <p:txBody>
          <a:bodyPr/>
          <a:lstStyle/>
          <a:p>
            <a:endParaRPr lang="en-US"/>
          </a:p>
        </p:txBody>
      </p:sp>
      <p:sp>
        <p:nvSpPr>
          <p:cNvPr id="6" name="AutoShape 6"/>
          <p:cNvSpPr/>
          <p:nvPr/>
        </p:nvSpPr>
        <p:spPr>
          <a:xfrm flipH="1">
            <a:off x="4970282" y="1933084"/>
            <a:ext cx="8347436" cy="0"/>
          </a:xfrm>
          <a:prstGeom prst="line">
            <a:avLst/>
          </a:prstGeom>
          <a:ln w="76200" cap="flat">
            <a:solidFill>
              <a:srgbClr val="F5F5F5"/>
            </a:solidFill>
            <a:prstDash val="solid"/>
            <a:headEnd type="none" w="sm" len="sm"/>
            <a:tailEnd type="none" w="sm" len="sm"/>
          </a:ln>
        </p:spPr>
        <p:txBody>
          <a:bodyPr/>
          <a:lstStyle/>
          <a:p>
            <a:endParaRPr lang="en-US"/>
          </a:p>
        </p:txBody>
      </p:sp>
      <p:sp>
        <p:nvSpPr>
          <p:cNvPr id="7" name="Freeform 7"/>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sp>
        <p:nvSpPr>
          <p:cNvPr id="8" name="Freeform 8"/>
          <p:cNvSpPr/>
          <p:nvPr/>
        </p:nvSpPr>
        <p:spPr>
          <a:xfrm>
            <a:off x="0" y="0"/>
            <a:ext cx="10715273" cy="10287000"/>
          </a:xfrm>
          <a:custGeom>
            <a:avLst/>
            <a:gdLst/>
            <a:ahLst/>
            <a:cxnLst/>
            <a:rect l="l" t="t" r="r" b="b"/>
            <a:pathLst>
              <a:path w="10715273" h="10287000">
                <a:moveTo>
                  <a:pt x="0" y="0"/>
                </a:moveTo>
                <a:lnTo>
                  <a:pt x="10715273" y="0"/>
                </a:lnTo>
                <a:lnTo>
                  <a:pt x="10715273" y="10287000"/>
                </a:lnTo>
                <a:lnTo>
                  <a:pt x="0" y="10287000"/>
                </a:lnTo>
                <a:lnTo>
                  <a:pt x="0" y="0"/>
                </a:lnTo>
                <a:close/>
              </a:path>
            </a:pathLst>
          </a:custGeom>
          <a:blipFill>
            <a:blip r:embed="rId3">
              <a:alphaModFix amt="9999"/>
            </a:blip>
            <a:stretch>
              <a:fillRect l="-22019" r="-22019"/>
            </a:stretch>
          </a:blipFill>
        </p:spPr>
        <p:txBody>
          <a:bodyPr/>
          <a:lstStyle/>
          <a:p>
            <a:endParaRPr lang="en-US"/>
          </a:p>
        </p:txBody>
      </p:sp>
      <p:sp>
        <p:nvSpPr>
          <p:cNvPr id="9" name="TextBox 9"/>
          <p:cNvSpPr txBox="1"/>
          <p:nvPr/>
        </p:nvSpPr>
        <p:spPr>
          <a:xfrm>
            <a:off x="3974027" y="1120284"/>
            <a:ext cx="10610702" cy="774700"/>
          </a:xfrm>
          <a:prstGeom prst="rect">
            <a:avLst/>
          </a:prstGeom>
        </p:spPr>
        <p:txBody>
          <a:bodyPr lIns="0" tIns="0" rIns="0" bIns="0" rtlCol="0" anchor="t">
            <a:spAutoFit/>
          </a:bodyPr>
          <a:lstStyle/>
          <a:p>
            <a:pPr algn="ctr">
              <a:lnSpc>
                <a:spcPts val="6049"/>
              </a:lnSpc>
            </a:pPr>
            <a:r>
              <a:rPr lang="en-US" sz="5499" spc="175">
                <a:solidFill>
                  <a:srgbClr val="FCBA2F"/>
                </a:solidFill>
                <a:latin typeface="Days"/>
              </a:rPr>
              <a:t>INTRODUCTION </a:t>
            </a:r>
          </a:p>
        </p:txBody>
      </p:sp>
      <p:sp>
        <p:nvSpPr>
          <p:cNvPr id="10" name="TextBox 10"/>
          <p:cNvSpPr txBox="1"/>
          <p:nvPr/>
        </p:nvSpPr>
        <p:spPr>
          <a:xfrm>
            <a:off x="1028700" y="2538730"/>
            <a:ext cx="16609572" cy="67195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F5F5F5"/>
                </a:solidFill>
                <a:latin typeface="Canva Sans Bold"/>
              </a:rPr>
              <a:t>Enterprise Resource Planning (ERP) system adoption offers companies streamlined processes, centralized data management, enhanced reporting and analytics, improved communication, standardized operations, scalability, cost saving etc ultimately empowering them to operate more efficiently, make informed decisions, and mitigate risks.</a:t>
            </a:r>
          </a:p>
          <a:p>
            <a:pPr>
              <a:lnSpc>
                <a:spcPts val="4480"/>
              </a:lnSpc>
            </a:pPr>
            <a:endParaRPr lang="en-US" sz="3200">
              <a:solidFill>
                <a:srgbClr val="F5F5F5"/>
              </a:solidFill>
              <a:latin typeface="Canva Sans Bold"/>
            </a:endParaRPr>
          </a:p>
          <a:p>
            <a:pPr marL="690881" lvl="1" indent="-345440">
              <a:lnSpc>
                <a:spcPts val="4480"/>
              </a:lnSpc>
              <a:buFont typeface="Arial"/>
              <a:buChar char="•"/>
            </a:pPr>
            <a:r>
              <a:rPr lang="en-US" sz="3200">
                <a:solidFill>
                  <a:srgbClr val="F5F5F5"/>
                </a:solidFill>
                <a:latin typeface="Canva Sans Bold"/>
              </a:rPr>
              <a:t>Centralized data management facilitates easier access for decision-making, while standardized processes ensure consistency and compliance. Real-time access to information enhances communication and collaboration among teams. Scalable solutions accommodate growth, leading to long-term cost savings and improved profitability. </a:t>
            </a:r>
          </a:p>
          <a:p>
            <a:pPr algn="r">
              <a:lnSpc>
                <a:spcPts val="4480"/>
              </a:lnSpc>
            </a:pPr>
            <a:endParaRPr lang="en-US" sz="3200">
              <a:solidFill>
                <a:srgbClr val="F5F5F5"/>
              </a:solidFill>
              <a:latin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56609" y="-4004274"/>
            <a:ext cx="11245538" cy="18558756"/>
            <a:chOff x="0" y="0"/>
            <a:chExt cx="2961788" cy="4887903"/>
          </a:xfrm>
        </p:grpSpPr>
        <p:sp>
          <p:nvSpPr>
            <p:cNvPr id="3" name="Freeform 3"/>
            <p:cNvSpPr/>
            <p:nvPr/>
          </p:nvSpPr>
          <p:spPr>
            <a:xfrm>
              <a:off x="0" y="0"/>
              <a:ext cx="2961788" cy="4887903"/>
            </a:xfrm>
            <a:custGeom>
              <a:avLst/>
              <a:gdLst/>
              <a:ahLst/>
              <a:cxnLst/>
              <a:rect l="l" t="t" r="r" b="b"/>
              <a:pathLst>
                <a:path w="2961788" h="4887903">
                  <a:moveTo>
                    <a:pt x="0" y="0"/>
                  </a:moveTo>
                  <a:lnTo>
                    <a:pt x="2961788" y="0"/>
                  </a:lnTo>
                  <a:lnTo>
                    <a:pt x="2961788" y="4887903"/>
                  </a:lnTo>
                  <a:lnTo>
                    <a:pt x="0" y="4887903"/>
                  </a:lnTo>
                  <a:close/>
                </a:path>
              </a:pathLst>
            </a:custGeom>
            <a:solidFill>
              <a:srgbClr val="192253"/>
            </a:solidFill>
          </p:spPr>
          <p:txBody>
            <a:bodyPr/>
            <a:lstStyle/>
            <a:p>
              <a:endParaRPr lang="en-US"/>
            </a:p>
          </p:txBody>
        </p:sp>
        <p:sp>
          <p:nvSpPr>
            <p:cNvPr id="4" name="TextBox 4"/>
            <p:cNvSpPr txBox="1"/>
            <p:nvPr/>
          </p:nvSpPr>
          <p:spPr>
            <a:xfrm>
              <a:off x="0" y="-28575"/>
              <a:ext cx="2961788" cy="4916478"/>
            </a:xfrm>
            <a:prstGeom prst="rect">
              <a:avLst/>
            </a:prstGeom>
          </p:spPr>
          <p:txBody>
            <a:bodyPr lIns="50800" tIns="50800" rIns="50800" bIns="50800" rtlCol="0" anchor="ctr"/>
            <a:lstStyle/>
            <a:p>
              <a:pPr algn="ctr">
                <a:lnSpc>
                  <a:spcPts val="1869"/>
                </a:lnSpc>
              </a:pPr>
              <a:endParaRPr/>
            </a:p>
          </p:txBody>
        </p:sp>
      </p:grpSp>
      <p:sp>
        <p:nvSpPr>
          <p:cNvPr id="5" name="AutoShape 5"/>
          <p:cNvSpPr/>
          <p:nvPr/>
        </p:nvSpPr>
        <p:spPr>
          <a:xfrm flipH="1" flipV="1">
            <a:off x="1565722" y="9258300"/>
            <a:ext cx="15156557" cy="0"/>
          </a:xfrm>
          <a:prstGeom prst="line">
            <a:avLst/>
          </a:prstGeom>
          <a:ln w="76200" cap="flat">
            <a:solidFill>
              <a:srgbClr val="C23A97"/>
            </a:solidFill>
            <a:prstDash val="solid"/>
            <a:headEnd type="none" w="sm" len="sm"/>
            <a:tailEnd type="none" w="sm" len="sm"/>
          </a:ln>
        </p:spPr>
        <p:txBody>
          <a:bodyPr/>
          <a:lstStyle/>
          <a:p>
            <a:endParaRPr lang="en-US"/>
          </a:p>
        </p:txBody>
      </p:sp>
      <p:sp>
        <p:nvSpPr>
          <p:cNvPr id="6" name="AutoShape 6"/>
          <p:cNvSpPr/>
          <p:nvPr/>
        </p:nvSpPr>
        <p:spPr>
          <a:xfrm flipH="1">
            <a:off x="4970282" y="2418319"/>
            <a:ext cx="8347436" cy="0"/>
          </a:xfrm>
          <a:prstGeom prst="line">
            <a:avLst/>
          </a:prstGeom>
          <a:ln w="76200" cap="flat">
            <a:solidFill>
              <a:srgbClr val="F5F5F5"/>
            </a:solidFill>
            <a:prstDash val="solid"/>
            <a:headEnd type="none" w="sm" len="sm"/>
            <a:tailEnd type="none" w="sm" len="sm"/>
          </a:ln>
        </p:spPr>
        <p:txBody>
          <a:bodyPr/>
          <a:lstStyle/>
          <a:p>
            <a:endParaRPr lang="en-US"/>
          </a:p>
        </p:txBody>
      </p:sp>
      <p:sp>
        <p:nvSpPr>
          <p:cNvPr id="7" name="Freeform 7"/>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sp>
        <p:nvSpPr>
          <p:cNvPr id="8" name="Freeform 8"/>
          <p:cNvSpPr/>
          <p:nvPr/>
        </p:nvSpPr>
        <p:spPr>
          <a:xfrm>
            <a:off x="7715292" y="0"/>
            <a:ext cx="10572708" cy="10287000"/>
          </a:xfrm>
          <a:custGeom>
            <a:avLst/>
            <a:gdLst/>
            <a:ahLst/>
            <a:cxnLst/>
            <a:rect l="l" t="t" r="r" b="b"/>
            <a:pathLst>
              <a:path w="10572708" h="10287000">
                <a:moveTo>
                  <a:pt x="0" y="0"/>
                </a:moveTo>
                <a:lnTo>
                  <a:pt x="10572708" y="0"/>
                </a:lnTo>
                <a:lnTo>
                  <a:pt x="10572708" y="10287000"/>
                </a:lnTo>
                <a:lnTo>
                  <a:pt x="0" y="10287000"/>
                </a:lnTo>
                <a:lnTo>
                  <a:pt x="0" y="0"/>
                </a:lnTo>
                <a:close/>
              </a:path>
            </a:pathLst>
          </a:custGeom>
          <a:blipFill>
            <a:blip r:embed="rId3">
              <a:alphaModFix amt="14000"/>
            </a:blip>
            <a:stretch>
              <a:fillRect l="-22973" r="-22973"/>
            </a:stretch>
          </a:blipFill>
        </p:spPr>
        <p:txBody>
          <a:bodyPr/>
          <a:lstStyle/>
          <a:p>
            <a:endParaRPr lang="en-US"/>
          </a:p>
        </p:txBody>
      </p:sp>
      <p:sp>
        <p:nvSpPr>
          <p:cNvPr id="9" name="TextBox 9"/>
          <p:cNvSpPr txBox="1"/>
          <p:nvPr/>
        </p:nvSpPr>
        <p:spPr>
          <a:xfrm>
            <a:off x="1927514" y="3011925"/>
            <a:ext cx="14432971" cy="5595620"/>
          </a:xfrm>
          <a:prstGeom prst="rect">
            <a:avLst/>
          </a:prstGeom>
        </p:spPr>
        <p:txBody>
          <a:bodyPr lIns="0" tIns="0" rIns="0" bIns="0" rtlCol="0" anchor="t">
            <a:spAutoFit/>
          </a:bodyPr>
          <a:lstStyle/>
          <a:p>
            <a:pPr marL="690881" lvl="1" indent="-345440" algn="ctr">
              <a:lnSpc>
                <a:spcPts val="4480"/>
              </a:lnSpc>
              <a:buFont typeface="Arial"/>
              <a:buChar char="•"/>
            </a:pPr>
            <a:r>
              <a:rPr lang="en-US" sz="3200" spc="128" dirty="0">
                <a:solidFill>
                  <a:srgbClr val="FFFFFF"/>
                </a:solidFill>
                <a:latin typeface="Canva Sans Bold"/>
              </a:rPr>
              <a:t>Walmart is the world's largest retailer, operating over 10,500 stores under 46 banners in 24 countries and eCommerce websites, serving nearly 230 million customers weekly. </a:t>
            </a:r>
          </a:p>
          <a:p>
            <a:pPr marL="690881" lvl="1" indent="-345440" algn="ctr">
              <a:lnSpc>
                <a:spcPts val="4480"/>
              </a:lnSpc>
              <a:buFont typeface="Arial"/>
              <a:buChar char="•"/>
            </a:pPr>
            <a:r>
              <a:rPr lang="en-US" sz="3200" spc="128" dirty="0">
                <a:solidFill>
                  <a:srgbClr val="FFFFFF"/>
                </a:solidFill>
                <a:latin typeface="Canva Sans Bold"/>
              </a:rPr>
              <a:t>Offers a wide array of merchandise, including groceries, apparel, electronics, and home goods, focusing on affordability and convenience for diverse consumer needs.</a:t>
            </a:r>
          </a:p>
          <a:p>
            <a:pPr marL="690881" lvl="1" indent="-345440" algn="ctr">
              <a:lnSpc>
                <a:spcPts val="4480"/>
              </a:lnSpc>
              <a:buFont typeface="Arial"/>
              <a:buChar char="•"/>
            </a:pPr>
            <a:r>
              <a:rPr lang="en-US" sz="3200" spc="128" dirty="0">
                <a:solidFill>
                  <a:srgbClr val="FFFFFF"/>
                </a:solidFill>
                <a:latin typeface="Canva Sans Bold"/>
              </a:rPr>
              <a:t>Pioneering in supply chain management and sustainability, Walmart invests in renewable energy and eco-friendly practices while advancing in technology for improved shopping experiences.</a:t>
            </a:r>
          </a:p>
        </p:txBody>
      </p:sp>
      <p:sp>
        <p:nvSpPr>
          <p:cNvPr id="10" name="TextBox 10"/>
          <p:cNvSpPr txBox="1"/>
          <p:nvPr/>
        </p:nvSpPr>
        <p:spPr>
          <a:xfrm>
            <a:off x="3974027" y="1120284"/>
            <a:ext cx="10610702" cy="774700"/>
          </a:xfrm>
          <a:prstGeom prst="rect">
            <a:avLst/>
          </a:prstGeom>
        </p:spPr>
        <p:txBody>
          <a:bodyPr lIns="0" tIns="0" rIns="0" bIns="0" rtlCol="0" anchor="t">
            <a:spAutoFit/>
          </a:bodyPr>
          <a:lstStyle/>
          <a:p>
            <a:pPr algn="ctr">
              <a:lnSpc>
                <a:spcPts val="6049"/>
              </a:lnSpc>
            </a:pPr>
            <a:r>
              <a:rPr lang="en-US" sz="5499" spc="175" dirty="0">
                <a:solidFill>
                  <a:srgbClr val="FCBA2F"/>
                </a:solidFill>
                <a:latin typeface="Days"/>
              </a:rPr>
              <a:t>Walmart’s Background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2"/>
            <a:stretch>
              <a:fillRect/>
            </a:stretch>
          </a:blipFill>
        </p:spPr>
        <p:txBody>
          <a:bodyPr/>
          <a:lstStyle/>
          <a:p>
            <a:endParaRPr lang="en-US"/>
          </a:p>
        </p:txBody>
      </p:sp>
      <p:sp>
        <p:nvSpPr>
          <p:cNvPr id="3" name="Freeform 3"/>
          <p:cNvSpPr/>
          <p:nvPr/>
        </p:nvSpPr>
        <p:spPr>
          <a:xfrm>
            <a:off x="13212782" y="2127799"/>
            <a:ext cx="5075218" cy="4587326"/>
          </a:xfrm>
          <a:custGeom>
            <a:avLst/>
            <a:gdLst/>
            <a:ahLst/>
            <a:cxnLst/>
            <a:rect l="l" t="t" r="r" b="b"/>
            <a:pathLst>
              <a:path w="5075218" h="4587326">
                <a:moveTo>
                  <a:pt x="0" y="0"/>
                </a:moveTo>
                <a:lnTo>
                  <a:pt x="5075218" y="0"/>
                </a:lnTo>
                <a:lnTo>
                  <a:pt x="5075218" y="4587326"/>
                </a:lnTo>
                <a:lnTo>
                  <a:pt x="0" y="4587326"/>
                </a:lnTo>
                <a:lnTo>
                  <a:pt x="0" y="0"/>
                </a:lnTo>
                <a:close/>
              </a:path>
            </a:pathLst>
          </a:custGeom>
          <a:blipFill>
            <a:blip r:embed="rId3"/>
            <a:stretch>
              <a:fillRect t="-10635"/>
            </a:stretch>
          </a:blipFill>
        </p:spPr>
        <p:txBody>
          <a:bodyPr/>
          <a:lstStyle/>
          <a:p>
            <a:endParaRPr lang="en-US"/>
          </a:p>
        </p:txBody>
      </p:sp>
      <p:sp>
        <p:nvSpPr>
          <p:cNvPr id="4" name="TextBox 4"/>
          <p:cNvSpPr txBox="1"/>
          <p:nvPr/>
        </p:nvSpPr>
        <p:spPr>
          <a:xfrm>
            <a:off x="3515683" y="298450"/>
            <a:ext cx="11256634" cy="730250"/>
          </a:xfrm>
          <a:prstGeom prst="rect">
            <a:avLst/>
          </a:prstGeom>
        </p:spPr>
        <p:txBody>
          <a:bodyPr lIns="0" tIns="0" rIns="0" bIns="0" rtlCol="0" anchor="t">
            <a:spAutoFit/>
          </a:bodyPr>
          <a:lstStyle/>
          <a:p>
            <a:pPr algn="ctr">
              <a:lnSpc>
                <a:spcPts val="5500"/>
              </a:lnSpc>
            </a:pPr>
            <a:r>
              <a:rPr lang="en-US" sz="5000" spc="160">
                <a:solidFill>
                  <a:srgbClr val="FCBA2F"/>
                </a:solidFill>
                <a:latin typeface="RoxboroughCF Bold"/>
              </a:rPr>
              <a:t>Interviewee’s Background</a:t>
            </a:r>
          </a:p>
        </p:txBody>
      </p:sp>
      <p:sp>
        <p:nvSpPr>
          <p:cNvPr id="5" name="TextBox 5"/>
          <p:cNvSpPr txBox="1"/>
          <p:nvPr/>
        </p:nvSpPr>
        <p:spPr>
          <a:xfrm>
            <a:off x="0" y="1450484"/>
            <a:ext cx="12781191" cy="8466805"/>
          </a:xfrm>
          <a:prstGeom prst="rect">
            <a:avLst/>
          </a:prstGeom>
        </p:spPr>
        <p:txBody>
          <a:bodyPr lIns="0" tIns="0" rIns="0" bIns="0" rtlCol="0" anchor="t">
            <a:spAutoFit/>
          </a:bodyPr>
          <a:lstStyle/>
          <a:p>
            <a:pPr algn="ctr">
              <a:lnSpc>
                <a:spcPts val="3157"/>
              </a:lnSpc>
            </a:pPr>
            <a:r>
              <a:rPr lang="en-US" sz="2870" spc="114" dirty="0">
                <a:solidFill>
                  <a:srgbClr val="000000"/>
                </a:solidFill>
                <a:latin typeface="Times New Roman Bold"/>
              </a:rPr>
              <a:t>Name :</a:t>
            </a:r>
            <a:r>
              <a:rPr lang="en-US" sz="2870" spc="114" dirty="0">
                <a:solidFill>
                  <a:srgbClr val="000000"/>
                </a:solidFill>
                <a:latin typeface="Times New Roman"/>
              </a:rPr>
              <a:t> </a:t>
            </a:r>
            <a:r>
              <a:rPr lang="en-US" sz="2870" spc="114" dirty="0">
                <a:solidFill>
                  <a:srgbClr val="000000"/>
                </a:solidFill>
                <a:latin typeface="Times New Roman"/>
                <a:hlinkClick r:id="rId4" tooltip="https://www.linkedin.com/in/ssqvl/overlay/about-this-profile/"/>
              </a:rPr>
              <a:t>Sergio Esquivel</a:t>
            </a:r>
          </a:p>
          <a:p>
            <a:pPr algn="ctr">
              <a:lnSpc>
                <a:spcPts val="3157"/>
              </a:lnSpc>
            </a:pPr>
            <a:endParaRPr lang="en-US" sz="2870" spc="114" dirty="0">
              <a:solidFill>
                <a:srgbClr val="000000"/>
              </a:solidFill>
              <a:latin typeface="Times New Roman"/>
              <a:hlinkClick r:id="rId4" tooltip="https://www.linkedin.com/in/ssqvl/overlay/about-this-profile/"/>
            </a:endParaRPr>
          </a:p>
          <a:p>
            <a:pPr algn="ctr">
              <a:lnSpc>
                <a:spcPts val="3157"/>
              </a:lnSpc>
            </a:pPr>
            <a:r>
              <a:rPr lang="en-US" sz="2870" spc="114" dirty="0">
                <a:solidFill>
                  <a:srgbClr val="000000"/>
                </a:solidFill>
                <a:latin typeface="Times New Roman Bold"/>
              </a:rPr>
              <a:t>Designation :</a:t>
            </a:r>
            <a:r>
              <a:rPr lang="en-US" sz="2870" spc="114" dirty="0">
                <a:solidFill>
                  <a:srgbClr val="000000"/>
                </a:solidFill>
                <a:latin typeface="Times New Roman"/>
              </a:rPr>
              <a:t> IBP Senior Manager, Walmart Mexico</a:t>
            </a:r>
          </a:p>
          <a:p>
            <a:pPr algn="ctr">
              <a:lnSpc>
                <a:spcPts val="3157"/>
              </a:lnSpc>
            </a:pPr>
            <a:r>
              <a:rPr lang="en-US" sz="2870" spc="114" dirty="0">
                <a:solidFill>
                  <a:srgbClr val="000000"/>
                </a:solidFill>
                <a:latin typeface="Times New Roman"/>
              </a:rPr>
              <a:t>  </a:t>
            </a:r>
          </a:p>
          <a:p>
            <a:pPr algn="ctr">
              <a:lnSpc>
                <a:spcPts val="3157"/>
              </a:lnSpc>
            </a:pPr>
            <a:r>
              <a:rPr lang="en-US" sz="2870" spc="114" dirty="0">
                <a:solidFill>
                  <a:srgbClr val="000000"/>
                </a:solidFill>
                <a:latin typeface="Times New Roman Bold"/>
              </a:rPr>
              <a:t>Job Role :</a:t>
            </a:r>
            <a:r>
              <a:rPr lang="en-US" sz="2870" spc="114" dirty="0">
                <a:solidFill>
                  <a:srgbClr val="000000"/>
                </a:solidFill>
                <a:latin typeface="Times New Roman"/>
              </a:rPr>
              <a:t> </a:t>
            </a:r>
          </a:p>
          <a:p>
            <a:pPr algn="ctr">
              <a:lnSpc>
                <a:spcPts val="3157"/>
              </a:lnSpc>
            </a:pPr>
            <a:endParaRPr lang="en-US" sz="2870" spc="114" dirty="0">
              <a:solidFill>
                <a:srgbClr val="000000"/>
              </a:solidFill>
              <a:latin typeface="Times New Roman"/>
            </a:endParaRPr>
          </a:p>
          <a:p>
            <a:pPr marL="619739" lvl="1" indent="-309869" algn="ctr">
              <a:lnSpc>
                <a:spcPts val="3157"/>
              </a:lnSpc>
              <a:buFont typeface="Arial"/>
              <a:buChar char="•"/>
            </a:pPr>
            <a:r>
              <a:rPr lang="en-US" sz="2870" spc="114" dirty="0">
                <a:solidFill>
                  <a:srgbClr val="000000"/>
                </a:solidFill>
                <a:latin typeface="Times New Roman"/>
              </a:rPr>
              <a:t>Overseeing the development of the Integrated Business Planning (IBP) model for self-service formats within the IBP Center of Excellence (</a:t>
            </a:r>
            <a:r>
              <a:rPr lang="en-US" sz="2870" spc="114" dirty="0" err="1">
                <a:solidFill>
                  <a:srgbClr val="000000"/>
                </a:solidFill>
                <a:latin typeface="Times New Roman"/>
              </a:rPr>
              <a:t>CoE</a:t>
            </a:r>
            <a:r>
              <a:rPr lang="en-US" sz="2870" spc="114" dirty="0">
                <a:solidFill>
                  <a:srgbClr val="000000"/>
                </a:solidFill>
                <a:latin typeface="Times New Roman"/>
              </a:rPr>
              <a:t>) at Walmart.</a:t>
            </a:r>
          </a:p>
          <a:p>
            <a:pPr algn="ctr">
              <a:lnSpc>
                <a:spcPts val="3157"/>
              </a:lnSpc>
            </a:pPr>
            <a:endParaRPr lang="en-US" sz="2870" spc="114" dirty="0">
              <a:solidFill>
                <a:srgbClr val="000000"/>
              </a:solidFill>
              <a:latin typeface="Times New Roman"/>
            </a:endParaRPr>
          </a:p>
          <a:p>
            <a:pPr marL="619739" lvl="1" indent="-309869" algn="ctr">
              <a:lnSpc>
                <a:spcPts val="3157"/>
              </a:lnSpc>
              <a:buFont typeface="Arial"/>
              <a:buChar char="•"/>
            </a:pPr>
            <a:r>
              <a:rPr lang="en-US" sz="2870" spc="114" dirty="0">
                <a:solidFill>
                  <a:srgbClr val="000000"/>
                </a:solidFill>
                <a:latin typeface="Times New Roman"/>
              </a:rPr>
              <a:t>Coordinating the strategic alignment of omnichannel sales projections, covering a significant portion of national sales with numerous stakeholders.</a:t>
            </a:r>
          </a:p>
          <a:p>
            <a:pPr algn="ctr">
              <a:lnSpc>
                <a:spcPts val="3157"/>
              </a:lnSpc>
            </a:pPr>
            <a:endParaRPr lang="en-US" sz="2870" spc="114" dirty="0">
              <a:solidFill>
                <a:srgbClr val="000000"/>
              </a:solidFill>
              <a:latin typeface="Times New Roman"/>
            </a:endParaRPr>
          </a:p>
          <a:p>
            <a:pPr marL="619739" lvl="1" indent="-309869" algn="ctr">
              <a:lnSpc>
                <a:spcPts val="3157"/>
              </a:lnSpc>
              <a:buFont typeface="Arial"/>
              <a:buChar char="•"/>
            </a:pPr>
            <a:r>
              <a:rPr lang="en-US" sz="2870" spc="114" dirty="0">
                <a:solidFill>
                  <a:srgbClr val="000000"/>
                </a:solidFill>
                <a:latin typeface="Times New Roman"/>
              </a:rPr>
              <a:t>Leading the project management for the implementation of SAP IBP software, focusing on demand and sales &amp; operations planning modules.</a:t>
            </a:r>
          </a:p>
          <a:p>
            <a:pPr algn="ctr">
              <a:lnSpc>
                <a:spcPts val="3157"/>
              </a:lnSpc>
            </a:pPr>
            <a:endParaRPr lang="en-US" sz="2870" spc="114" dirty="0">
              <a:solidFill>
                <a:srgbClr val="000000"/>
              </a:solidFill>
              <a:latin typeface="Times New Roman"/>
            </a:endParaRPr>
          </a:p>
          <a:p>
            <a:pPr marL="619739" lvl="1" indent="-309869" algn="ctr">
              <a:lnSpc>
                <a:spcPts val="3157"/>
              </a:lnSpc>
              <a:buFont typeface="Arial"/>
              <a:buChar char="•"/>
            </a:pPr>
            <a:r>
              <a:rPr lang="en-US" sz="2870" spc="114" dirty="0">
                <a:solidFill>
                  <a:srgbClr val="000000"/>
                </a:solidFill>
                <a:latin typeface="Times New Roman"/>
              </a:rPr>
              <a:t>Facilitating collaboration across functional, technical, and consulting teams, integrating various efforts and priorities using the SAP Activate and Agile Data Analytics methodologies.</a:t>
            </a:r>
          </a:p>
          <a:p>
            <a:pPr algn="ctr">
              <a:lnSpc>
                <a:spcPts val="2618"/>
              </a:lnSpc>
            </a:pPr>
            <a:endParaRPr lang="en-US" sz="2870" spc="114" dirty="0">
              <a:solidFill>
                <a:srgbClr val="000000"/>
              </a:solidFill>
              <a:latin typeface="Times New Roman"/>
            </a:endParaRPr>
          </a:p>
          <a:p>
            <a:pPr algn="ctr">
              <a:lnSpc>
                <a:spcPts val="2618"/>
              </a:lnSpc>
              <a:spcBef>
                <a:spcPct val="0"/>
              </a:spcBef>
            </a:pPr>
            <a:endParaRPr lang="en-US" sz="2870" spc="114" dirty="0">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txBody>
          <a:bodyPr/>
          <a:lstStyle/>
          <a:p>
            <a:endParaRPr lang="en-US"/>
          </a:p>
        </p:txBody>
      </p:sp>
      <p:grpSp>
        <p:nvGrpSpPr>
          <p:cNvPr id="3" name="Group 3"/>
          <p:cNvGrpSpPr/>
          <p:nvPr/>
        </p:nvGrpSpPr>
        <p:grpSpPr>
          <a:xfrm>
            <a:off x="0" y="0"/>
            <a:ext cx="18508041" cy="10678084"/>
            <a:chOff x="0" y="0"/>
            <a:chExt cx="4874546" cy="2812335"/>
          </a:xfrm>
        </p:grpSpPr>
        <p:sp>
          <p:nvSpPr>
            <p:cNvPr id="4" name="Freeform 4"/>
            <p:cNvSpPr/>
            <p:nvPr/>
          </p:nvSpPr>
          <p:spPr>
            <a:xfrm>
              <a:off x="0" y="0"/>
              <a:ext cx="4874546" cy="2812335"/>
            </a:xfrm>
            <a:custGeom>
              <a:avLst/>
              <a:gdLst/>
              <a:ahLst/>
              <a:cxnLst/>
              <a:rect l="l" t="t" r="r" b="b"/>
              <a:pathLst>
                <a:path w="4874546" h="2812335">
                  <a:moveTo>
                    <a:pt x="0" y="0"/>
                  </a:moveTo>
                  <a:lnTo>
                    <a:pt x="4874546" y="0"/>
                  </a:lnTo>
                  <a:lnTo>
                    <a:pt x="4874546" y="2812335"/>
                  </a:lnTo>
                  <a:lnTo>
                    <a:pt x="0" y="2812335"/>
                  </a:lnTo>
                  <a:close/>
                </a:path>
              </a:pathLst>
            </a:custGeom>
            <a:solidFill>
              <a:srgbClr val="F5F5F5"/>
            </a:solidFill>
          </p:spPr>
          <p:txBody>
            <a:bodyPr/>
            <a:lstStyle/>
            <a:p>
              <a:endParaRPr lang="en-US"/>
            </a:p>
          </p:txBody>
        </p:sp>
        <p:sp>
          <p:nvSpPr>
            <p:cNvPr id="5" name="TextBox 5"/>
            <p:cNvSpPr txBox="1"/>
            <p:nvPr/>
          </p:nvSpPr>
          <p:spPr>
            <a:xfrm>
              <a:off x="0" y="-28575"/>
              <a:ext cx="4874546" cy="2840910"/>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13584" y="1480783"/>
            <a:ext cx="1954753" cy="1755246"/>
            <a:chOff x="0" y="0"/>
            <a:chExt cx="812800" cy="729844"/>
          </a:xfrm>
        </p:grpSpPr>
        <p:sp>
          <p:nvSpPr>
            <p:cNvPr id="7" name="Freeform 7"/>
            <p:cNvSpPr/>
            <p:nvPr/>
          </p:nvSpPr>
          <p:spPr>
            <a:xfrm>
              <a:off x="0" y="0"/>
              <a:ext cx="812800" cy="729844"/>
            </a:xfrm>
            <a:custGeom>
              <a:avLst/>
              <a:gdLst/>
              <a:ahLst/>
              <a:cxnLst/>
              <a:rect l="l" t="t" r="r" b="b"/>
              <a:pathLst>
                <a:path w="812800" h="729844">
                  <a:moveTo>
                    <a:pt x="406400" y="0"/>
                  </a:moveTo>
                  <a:cubicBezTo>
                    <a:pt x="181951" y="0"/>
                    <a:pt x="0" y="163381"/>
                    <a:pt x="0" y="364922"/>
                  </a:cubicBezTo>
                  <a:cubicBezTo>
                    <a:pt x="0" y="566463"/>
                    <a:pt x="181951" y="729844"/>
                    <a:pt x="406400" y="729844"/>
                  </a:cubicBezTo>
                  <a:cubicBezTo>
                    <a:pt x="630849" y="729844"/>
                    <a:pt x="812800" y="566463"/>
                    <a:pt x="812800" y="364922"/>
                  </a:cubicBezTo>
                  <a:cubicBezTo>
                    <a:pt x="812800" y="16338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sp>
          <p:nvSpPr>
            <p:cNvPr id="8" name="TextBox 8"/>
            <p:cNvSpPr txBox="1"/>
            <p:nvPr/>
          </p:nvSpPr>
          <p:spPr>
            <a:xfrm>
              <a:off x="76200" y="39848"/>
              <a:ext cx="660400" cy="621573"/>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2663328" y="1823338"/>
            <a:ext cx="1115200" cy="1152932"/>
          </a:xfrm>
          <a:custGeom>
            <a:avLst/>
            <a:gdLst/>
            <a:ahLst/>
            <a:cxnLst/>
            <a:rect l="l" t="t" r="r" b="b"/>
            <a:pathLst>
              <a:path w="1115200" h="1152932">
                <a:moveTo>
                  <a:pt x="0" y="0"/>
                </a:moveTo>
                <a:lnTo>
                  <a:pt x="1115200" y="0"/>
                </a:lnTo>
                <a:lnTo>
                  <a:pt x="1115200" y="1152932"/>
                </a:lnTo>
                <a:lnTo>
                  <a:pt x="0" y="1152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2113584" y="5662234"/>
            <a:ext cx="1954753" cy="19547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3" name="Freeform 13"/>
          <p:cNvSpPr/>
          <p:nvPr/>
        </p:nvSpPr>
        <p:spPr>
          <a:xfrm>
            <a:off x="2663328" y="5992022"/>
            <a:ext cx="855266" cy="1152932"/>
          </a:xfrm>
          <a:custGeom>
            <a:avLst/>
            <a:gdLst/>
            <a:ahLst/>
            <a:cxnLst/>
            <a:rect l="l" t="t" r="r" b="b"/>
            <a:pathLst>
              <a:path w="855266" h="1152932">
                <a:moveTo>
                  <a:pt x="0" y="0"/>
                </a:moveTo>
                <a:lnTo>
                  <a:pt x="855266" y="0"/>
                </a:lnTo>
                <a:lnTo>
                  <a:pt x="855266" y="1152933"/>
                </a:lnTo>
                <a:lnTo>
                  <a:pt x="0" y="1152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12262333" y="1422428"/>
            <a:ext cx="1954753" cy="19547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7" name="Freeform 17"/>
          <p:cNvSpPr/>
          <p:nvPr/>
        </p:nvSpPr>
        <p:spPr>
          <a:xfrm>
            <a:off x="12663243" y="1825590"/>
            <a:ext cx="1152932" cy="1152932"/>
          </a:xfrm>
          <a:custGeom>
            <a:avLst/>
            <a:gdLst/>
            <a:ahLst/>
            <a:cxnLst/>
            <a:rect l="l" t="t" r="r" b="b"/>
            <a:pathLst>
              <a:path w="1152932" h="1152932">
                <a:moveTo>
                  <a:pt x="0" y="0"/>
                </a:moveTo>
                <a:lnTo>
                  <a:pt x="1152933" y="0"/>
                </a:lnTo>
                <a:lnTo>
                  <a:pt x="1152933" y="1152932"/>
                </a:lnTo>
                <a:lnTo>
                  <a:pt x="0" y="1152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9"/>
            <a:stretch>
              <a:fillRect/>
            </a:stretch>
          </a:blipFill>
        </p:spPr>
        <p:txBody>
          <a:bodyPr/>
          <a:lstStyle/>
          <a:p>
            <a:endParaRPr lang="en-US"/>
          </a:p>
        </p:txBody>
      </p:sp>
      <p:sp>
        <p:nvSpPr>
          <p:cNvPr id="19" name="Freeform 19"/>
          <p:cNvSpPr/>
          <p:nvPr/>
        </p:nvSpPr>
        <p:spPr>
          <a:xfrm>
            <a:off x="8518331" y="5992022"/>
            <a:ext cx="9668482" cy="4294978"/>
          </a:xfrm>
          <a:custGeom>
            <a:avLst/>
            <a:gdLst/>
            <a:ahLst/>
            <a:cxnLst/>
            <a:rect l="l" t="t" r="r" b="b"/>
            <a:pathLst>
              <a:path w="9668482" h="4294978">
                <a:moveTo>
                  <a:pt x="0" y="0"/>
                </a:moveTo>
                <a:lnTo>
                  <a:pt x="9668482" y="0"/>
                </a:lnTo>
                <a:lnTo>
                  <a:pt x="9668482" y="4294978"/>
                </a:lnTo>
                <a:lnTo>
                  <a:pt x="0" y="4294978"/>
                </a:lnTo>
                <a:lnTo>
                  <a:pt x="0" y="0"/>
                </a:lnTo>
                <a:close/>
              </a:path>
            </a:pathLst>
          </a:custGeom>
          <a:blipFill>
            <a:blip r:embed="rId10"/>
            <a:stretch>
              <a:fillRect t="-1476" r="-3283" b="-1476"/>
            </a:stretch>
          </a:blipFill>
        </p:spPr>
        <p:txBody>
          <a:bodyPr/>
          <a:lstStyle/>
          <a:p>
            <a:endParaRPr lang="en-US"/>
          </a:p>
        </p:txBody>
      </p:sp>
      <p:sp>
        <p:nvSpPr>
          <p:cNvPr id="20" name="TextBox 20"/>
          <p:cNvSpPr txBox="1"/>
          <p:nvPr/>
        </p:nvSpPr>
        <p:spPr>
          <a:xfrm>
            <a:off x="4882929" y="174653"/>
            <a:ext cx="8193785" cy="1057274"/>
          </a:xfrm>
          <a:prstGeom prst="rect">
            <a:avLst/>
          </a:prstGeom>
        </p:spPr>
        <p:txBody>
          <a:bodyPr lIns="0" tIns="0" rIns="0" bIns="0" rtlCol="0" anchor="t">
            <a:spAutoFit/>
          </a:bodyPr>
          <a:lstStyle/>
          <a:p>
            <a:pPr algn="ctr">
              <a:lnSpc>
                <a:spcPts val="7700"/>
              </a:lnSpc>
            </a:pPr>
            <a:r>
              <a:rPr lang="en-US" sz="5500">
                <a:solidFill>
                  <a:srgbClr val="000000"/>
                </a:solidFill>
                <a:latin typeface="Times New Roman Medium"/>
              </a:rPr>
              <a:t>WHY </a:t>
            </a:r>
            <a:r>
              <a:rPr lang="en-US" sz="5500">
                <a:solidFill>
                  <a:srgbClr val="FCBA2F"/>
                </a:solidFill>
                <a:latin typeface="Times New Roman Medium"/>
              </a:rPr>
              <a:t>SAP</a:t>
            </a:r>
            <a:r>
              <a:rPr lang="en-US" sz="5500">
                <a:solidFill>
                  <a:srgbClr val="000000"/>
                </a:solidFill>
                <a:latin typeface="Times New Roman Medium"/>
              </a:rPr>
              <a:t> IBP?</a:t>
            </a:r>
          </a:p>
        </p:txBody>
      </p:sp>
      <p:sp>
        <p:nvSpPr>
          <p:cNvPr id="21" name="TextBox 21"/>
          <p:cNvSpPr txBox="1"/>
          <p:nvPr/>
        </p:nvSpPr>
        <p:spPr>
          <a:xfrm>
            <a:off x="2185534" y="3300981"/>
            <a:ext cx="3765608" cy="2361253"/>
          </a:xfrm>
          <a:prstGeom prst="rect">
            <a:avLst/>
          </a:prstGeom>
        </p:spPr>
        <p:txBody>
          <a:bodyPr lIns="0" tIns="0" rIns="0" bIns="0" rtlCol="0" anchor="t">
            <a:spAutoFit/>
          </a:bodyPr>
          <a:lstStyle/>
          <a:p>
            <a:pPr>
              <a:lnSpc>
                <a:spcPts val="2677"/>
              </a:lnSpc>
            </a:pPr>
            <a:r>
              <a:rPr lang="en-US" sz="1912">
                <a:solidFill>
                  <a:srgbClr val="000000"/>
                </a:solidFill>
                <a:latin typeface="Times New Roman"/>
              </a:rPr>
              <a:t> </a:t>
            </a:r>
            <a:r>
              <a:rPr lang="en-US" sz="1912">
                <a:solidFill>
                  <a:srgbClr val="000000"/>
                </a:solidFill>
                <a:latin typeface="Times New Roman Bold"/>
              </a:rPr>
              <a:t>User-Friendly Interface</a:t>
            </a:r>
          </a:p>
          <a:p>
            <a:pPr>
              <a:lnSpc>
                <a:spcPts val="2677"/>
              </a:lnSpc>
            </a:pPr>
            <a:r>
              <a:rPr lang="en-US" sz="1912">
                <a:solidFill>
                  <a:srgbClr val="000000"/>
                </a:solidFill>
                <a:latin typeface="Times New Roman"/>
              </a:rPr>
              <a:t>SAP IBP for demand is designed with ease of use in mind, featuring a user-friendly interface that simplifies complex planning processes.</a:t>
            </a:r>
          </a:p>
          <a:p>
            <a:pPr>
              <a:lnSpc>
                <a:spcPts val="2677"/>
              </a:lnSpc>
            </a:pPr>
            <a:endParaRPr lang="en-US" sz="1912">
              <a:solidFill>
                <a:srgbClr val="000000"/>
              </a:solidFill>
              <a:latin typeface="Times New Roman"/>
            </a:endParaRPr>
          </a:p>
        </p:txBody>
      </p:sp>
      <p:sp>
        <p:nvSpPr>
          <p:cNvPr id="22" name="TextBox 22"/>
          <p:cNvSpPr txBox="1"/>
          <p:nvPr/>
        </p:nvSpPr>
        <p:spPr>
          <a:xfrm>
            <a:off x="2302180" y="7667036"/>
            <a:ext cx="3532316" cy="2501900"/>
          </a:xfrm>
          <a:prstGeom prst="rect">
            <a:avLst/>
          </a:prstGeom>
        </p:spPr>
        <p:txBody>
          <a:bodyPr lIns="0" tIns="0" rIns="0" bIns="0" rtlCol="0" anchor="t">
            <a:spAutoFit/>
          </a:bodyPr>
          <a:lstStyle/>
          <a:p>
            <a:pPr>
              <a:lnSpc>
                <a:spcPts val="2800"/>
              </a:lnSpc>
            </a:pPr>
            <a:r>
              <a:rPr lang="en-US" sz="2000">
                <a:solidFill>
                  <a:srgbClr val="000000"/>
                </a:solidFill>
                <a:latin typeface="Times New Roman Bold"/>
              </a:rPr>
              <a:t> Seamless Integration</a:t>
            </a:r>
          </a:p>
          <a:p>
            <a:pPr>
              <a:lnSpc>
                <a:spcPts val="2800"/>
              </a:lnSpc>
            </a:pPr>
            <a:r>
              <a:rPr lang="en-US" sz="2000">
                <a:solidFill>
                  <a:srgbClr val="000000"/>
                </a:solidFill>
                <a:latin typeface="Times New Roman"/>
              </a:rPr>
              <a:t>Offers smooth integration capabilities, enabling a unified platform that consolidates data and processes for enhanced visibility and control.</a:t>
            </a:r>
          </a:p>
          <a:p>
            <a:pPr>
              <a:lnSpc>
                <a:spcPts val="2800"/>
              </a:lnSpc>
            </a:pPr>
            <a:endParaRPr lang="en-US" sz="2000">
              <a:solidFill>
                <a:srgbClr val="000000"/>
              </a:solidFill>
              <a:latin typeface="Times New Roman"/>
            </a:endParaRPr>
          </a:p>
        </p:txBody>
      </p:sp>
      <p:sp>
        <p:nvSpPr>
          <p:cNvPr id="23" name="TextBox 23"/>
          <p:cNvSpPr txBox="1"/>
          <p:nvPr/>
        </p:nvSpPr>
        <p:spPr>
          <a:xfrm>
            <a:off x="12299645" y="3486459"/>
            <a:ext cx="5283147" cy="1797050"/>
          </a:xfrm>
          <a:prstGeom prst="rect">
            <a:avLst/>
          </a:prstGeom>
        </p:spPr>
        <p:txBody>
          <a:bodyPr lIns="0" tIns="0" rIns="0" bIns="0" rtlCol="0" anchor="t">
            <a:spAutoFit/>
          </a:bodyPr>
          <a:lstStyle/>
          <a:p>
            <a:pPr>
              <a:lnSpc>
                <a:spcPts val="2800"/>
              </a:lnSpc>
            </a:pPr>
            <a:r>
              <a:rPr lang="en-US" sz="2000">
                <a:solidFill>
                  <a:srgbClr val="000000"/>
                </a:solidFill>
                <a:latin typeface="Times New Roman Bold"/>
              </a:rPr>
              <a:t>Renowned Expertise</a:t>
            </a:r>
          </a:p>
          <a:p>
            <a:pPr>
              <a:lnSpc>
                <a:spcPts val="2800"/>
              </a:lnSpc>
            </a:pPr>
            <a:r>
              <a:rPr lang="en-US" sz="2000">
                <a:solidFill>
                  <a:srgbClr val="000000"/>
                </a:solidFill>
                <a:latin typeface="Times New Roman"/>
              </a:rPr>
              <a:t>Leveraging SAP's global reputation for business and technology excellence, it delivers tailored engagement services for customized planning solutions</a:t>
            </a:r>
          </a:p>
        </p:txBody>
      </p:sp>
      <p:grpSp>
        <p:nvGrpSpPr>
          <p:cNvPr id="24" name="Group 24"/>
          <p:cNvGrpSpPr/>
          <p:nvPr/>
        </p:nvGrpSpPr>
        <p:grpSpPr>
          <a:xfrm>
            <a:off x="7444845" y="1621934"/>
            <a:ext cx="1954753" cy="1755246"/>
            <a:chOff x="0" y="0"/>
            <a:chExt cx="812800" cy="729844"/>
          </a:xfrm>
        </p:grpSpPr>
        <p:sp>
          <p:nvSpPr>
            <p:cNvPr id="25" name="Freeform 25"/>
            <p:cNvSpPr/>
            <p:nvPr/>
          </p:nvSpPr>
          <p:spPr>
            <a:xfrm>
              <a:off x="0" y="0"/>
              <a:ext cx="812800" cy="729844"/>
            </a:xfrm>
            <a:custGeom>
              <a:avLst/>
              <a:gdLst/>
              <a:ahLst/>
              <a:cxnLst/>
              <a:rect l="l" t="t" r="r" b="b"/>
              <a:pathLst>
                <a:path w="812800" h="729844">
                  <a:moveTo>
                    <a:pt x="406400" y="0"/>
                  </a:moveTo>
                  <a:cubicBezTo>
                    <a:pt x="181951" y="0"/>
                    <a:pt x="0" y="163381"/>
                    <a:pt x="0" y="364922"/>
                  </a:cubicBezTo>
                  <a:cubicBezTo>
                    <a:pt x="0" y="566463"/>
                    <a:pt x="181951" y="729844"/>
                    <a:pt x="406400" y="729844"/>
                  </a:cubicBezTo>
                  <a:cubicBezTo>
                    <a:pt x="630849" y="729844"/>
                    <a:pt x="812800" y="566463"/>
                    <a:pt x="812800" y="364922"/>
                  </a:cubicBezTo>
                  <a:cubicBezTo>
                    <a:pt x="812800" y="16338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US"/>
            </a:p>
          </p:txBody>
        </p:sp>
        <p:sp>
          <p:nvSpPr>
            <p:cNvPr id="26" name="TextBox 26"/>
            <p:cNvSpPr txBox="1"/>
            <p:nvPr/>
          </p:nvSpPr>
          <p:spPr>
            <a:xfrm>
              <a:off x="76200" y="39848"/>
              <a:ext cx="660400" cy="621573"/>
            </a:xfrm>
            <a:prstGeom prst="rect">
              <a:avLst/>
            </a:prstGeom>
          </p:spPr>
          <p:txBody>
            <a:bodyPr lIns="50800" tIns="50800" rIns="50800" bIns="50800" rtlCol="0" anchor="ctr"/>
            <a:lstStyle/>
            <a:p>
              <a:pPr algn="ctr">
                <a:lnSpc>
                  <a:spcPts val="1869"/>
                </a:lnSpc>
              </a:pPr>
              <a:endParaRPr/>
            </a:p>
          </p:txBody>
        </p:sp>
      </p:grpSp>
      <p:sp>
        <p:nvSpPr>
          <p:cNvPr id="27" name="Freeform 27"/>
          <p:cNvSpPr/>
          <p:nvPr/>
        </p:nvSpPr>
        <p:spPr>
          <a:xfrm>
            <a:off x="7864622" y="1923091"/>
            <a:ext cx="1115200" cy="1152932"/>
          </a:xfrm>
          <a:custGeom>
            <a:avLst/>
            <a:gdLst/>
            <a:ahLst/>
            <a:cxnLst/>
            <a:rect l="l" t="t" r="r" b="b"/>
            <a:pathLst>
              <a:path w="1115200" h="1152932">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TextBox 28"/>
          <p:cNvSpPr txBox="1"/>
          <p:nvPr/>
        </p:nvSpPr>
        <p:spPr>
          <a:xfrm>
            <a:off x="7104065" y="3553134"/>
            <a:ext cx="3751513" cy="1890458"/>
          </a:xfrm>
          <a:prstGeom prst="rect">
            <a:avLst/>
          </a:prstGeom>
        </p:spPr>
        <p:txBody>
          <a:bodyPr lIns="0" tIns="0" rIns="0" bIns="0" rtlCol="0" anchor="t">
            <a:spAutoFit/>
          </a:bodyPr>
          <a:lstStyle/>
          <a:p>
            <a:pPr>
              <a:lnSpc>
                <a:spcPts val="1979"/>
              </a:lnSpc>
              <a:spcBef>
                <a:spcPct val="0"/>
              </a:spcBef>
            </a:pPr>
            <a:r>
              <a:rPr lang="en-US" sz="1799" spc="71">
                <a:solidFill>
                  <a:srgbClr val="000000"/>
                </a:solidFill>
                <a:latin typeface="Times New Roman Bold"/>
              </a:rPr>
              <a:t>Streamlined Business Processes</a:t>
            </a:r>
          </a:p>
          <a:p>
            <a:pPr>
              <a:lnSpc>
                <a:spcPts val="2100"/>
              </a:lnSpc>
              <a:spcBef>
                <a:spcPct val="0"/>
              </a:spcBef>
            </a:pPr>
            <a:r>
              <a:rPr lang="en-US" sz="1909" spc="76">
                <a:solidFill>
                  <a:srgbClr val="000000"/>
                </a:solidFill>
                <a:latin typeface="Times New Roman"/>
              </a:rPr>
              <a:t>SAP IBP for demand centralizes and simplifies business planning, fostering collaboration while reducing system failure risks and the need for offline data handling.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84234"/>
            <a:ext cx="18288000" cy="6018193"/>
            <a:chOff x="0" y="0"/>
            <a:chExt cx="5364957" cy="1585039"/>
          </a:xfrm>
        </p:grpSpPr>
        <p:sp>
          <p:nvSpPr>
            <p:cNvPr id="3" name="Freeform 3"/>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US"/>
            </a:p>
          </p:txBody>
        </p:sp>
        <p:sp>
          <p:nvSpPr>
            <p:cNvPr id="4" name="TextBox 4"/>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grpSp>
        <p:nvGrpSpPr>
          <p:cNvPr id="5" name="Group 5"/>
          <p:cNvGrpSpPr/>
          <p:nvPr/>
        </p:nvGrpSpPr>
        <p:grpSpPr>
          <a:xfrm>
            <a:off x="0" y="0"/>
            <a:ext cx="13817025" cy="2282369"/>
            <a:chOff x="0" y="0"/>
            <a:chExt cx="3639052" cy="601118"/>
          </a:xfrm>
        </p:grpSpPr>
        <p:sp>
          <p:nvSpPr>
            <p:cNvPr id="6" name="Freeform 6"/>
            <p:cNvSpPr/>
            <p:nvPr/>
          </p:nvSpPr>
          <p:spPr>
            <a:xfrm>
              <a:off x="0" y="0"/>
              <a:ext cx="3639052" cy="601118"/>
            </a:xfrm>
            <a:custGeom>
              <a:avLst/>
              <a:gdLst/>
              <a:ahLst/>
              <a:cxnLst/>
              <a:rect l="l" t="t" r="r" b="b"/>
              <a:pathLst>
                <a:path w="3639052" h="601118">
                  <a:moveTo>
                    <a:pt x="0" y="0"/>
                  </a:moveTo>
                  <a:lnTo>
                    <a:pt x="3639052" y="0"/>
                  </a:lnTo>
                  <a:lnTo>
                    <a:pt x="3639052" y="601118"/>
                  </a:lnTo>
                  <a:lnTo>
                    <a:pt x="0" y="601118"/>
                  </a:lnTo>
                  <a:close/>
                </a:path>
              </a:pathLst>
            </a:custGeom>
            <a:solidFill>
              <a:srgbClr val="192253"/>
            </a:solidFill>
          </p:spPr>
          <p:txBody>
            <a:bodyPr/>
            <a:lstStyle/>
            <a:p>
              <a:endParaRPr lang="en-US"/>
            </a:p>
          </p:txBody>
        </p:sp>
        <p:sp>
          <p:nvSpPr>
            <p:cNvPr id="7" name="TextBox 7"/>
            <p:cNvSpPr txBox="1"/>
            <p:nvPr/>
          </p:nvSpPr>
          <p:spPr>
            <a:xfrm>
              <a:off x="0" y="-38100"/>
              <a:ext cx="3639052" cy="639218"/>
            </a:xfrm>
            <a:prstGeom prst="rect">
              <a:avLst/>
            </a:prstGeom>
          </p:spPr>
          <p:txBody>
            <a:bodyPr lIns="50800" tIns="50800" rIns="50800" bIns="50800" rtlCol="0" anchor="ctr"/>
            <a:lstStyle/>
            <a:p>
              <a:pPr algn="ctr">
                <a:lnSpc>
                  <a:spcPts val="4399"/>
                </a:lnSpc>
              </a:pPr>
              <a:r>
                <a:rPr lang="en-US" sz="3999" spc="159">
                  <a:solidFill>
                    <a:srgbClr val="FCBA2F"/>
                  </a:solidFill>
                  <a:latin typeface="Times New Roman Bold"/>
                </a:rPr>
                <a:t>REASONS FOR SAP IBP SYSTEM ADOPTION </a:t>
              </a:r>
            </a:p>
          </p:txBody>
        </p:sp>
      </p:grpSp>
      <p:sp>
        <p:nvSpPr>
          <p:cNvPr id="8" name="Freeform 8"/>
          <p:cNvSpPr/>
          <p:nvPr/>
        </p:nvSpPr>
        <p:spPr>
          <a:xfrm>
            <a:off x="13817025" y="0"/>
            <a:ext cx="4470975" cy="2282369"/>
          </a:xfrm>
          <a:custGeom>
            <a:avLst/>
            <a:gdLst/>
            <a:ahLst/>
            <a:cxnLst/>
            <a:rect l="l" t="t" r="r" b="b"/>
            <a:pathLst>
              <a:path w="4470975" h="2282369">
                <a:moveTo>
                  <a:pt x="0" y="0"/>
                </a:moveTo>
                <a:lnTo>
                  <a:pt x="4470975" y="0"/>
                </a:lnTo>
                <a:lnTo>
                  <a:pt x="4470975" y="2282369"/>
                </a:lnTo>
                <a:lnTo>
                  <a:pt x="0" y="2282369"/>
                </a:lnTo>
                <a:lnTo>
                  <a:pt x="0" y="0"/>
                </a:lnTo>
                <a:close/>
              </a:path>
            </a:pathLst>
          </a:custGeom>
          <a:blipFill>
            <a:blip r:embed="rId2"/>
            <a:stretch>
              <a:fillRect t="-27083"/>
            </a:stretch>
          </a:blipFill>
        </p:spPr>
        <p:txBody>
          <a:bodyPr/>
          <a:lstStyle/>
          <a:p>
            <a:endParaRPr lang="en-US"/>
          </a:p>
        </p:txBody>
      </p:sp>
      <p:sp>
        <p:nvSpPr>
          <p:cNvPr id="9" name="TextBox 9"/>
          <p:cNvSpPr txBox="1"/>
          <p:nvPr/>
        </p:nvSpPr>
        <p:spPr>
          <a:xfrm>
            <a:off x="273658" y="2655659"/>
            <a:ext cx="17740684" cy="7393432"/>
          </a:xfrm>
          <a:prstGeom prst="rect">
            <a:avLst/>
          </a:prstGeom>
        </p:spPr>
        <p:txBody>
          <a:bodyPr lIns="0" tIns="0" rIns="0" bIns="0" rtlCol="0" anchor="t">
            <a:spAutoFit/>
          </a:bodyPr>
          <a:lstStyle/>
          <a:p>
            <a:pPr marL="520318" lvl="1" indent="-260159">
              <a:lnSpc>
                <a:spcPts val="2650"/>
              </a:lnSpc>
              <a:buFont typeface="Arial"/>
              <a:buChar char="•"/>
            </a:pPr>
            <a:r>
              <a:rPr lang="en-US" sz="2409" spc="96">
                <a:solidFill>
                  <a:srgbClr val="000000"/>
                </a:solidFill>
                <a:latin typeface="Times New Roman Bold"/>
              </a:rPr>
              <a:t>Transition to Long-Term Strategic Planning:</a:t>
            </a:r>
          </a:p>
          <a:p>
            <a:pPr>
              <a:lnSpc>
                <a:spcPts val="2650"/>
              </a:lnSpc>
            </a:pPr>
            <a:r>
              <a:rPr lang="en-US" sz="2409" spc="96">
                <a:solidFill>
                  <a:srgbClr val="000000"/>
                </a:solidFill>
                <a:latin typeface="Times New Roman"/>
              </a:rPr>
              <a:t>Necessity to shift from a short-term, reactive approach to a long-term, strategic management perspective to sustain market and financial goals.</a:t>
            </a:r>
          </a:p>
          <a:p>
            <a:pPr>
              <a:lnSpc>
                <a:spcPts val="2650"/>
              </a:lnSpc>
            </a:pPr>
            <a:endParaRPr lang="en-US" sz="2409" spc="96">
              <a:solidFill>
                <a:srgbClr val="000000"/>
              </a:solidFill>
              <a:latin typeface="Times New Roman"/>
            </a:endParaRPr>
          </a:p>
          <a:p>
            <a:pPr marL="520318" lvl="1" indent="-260159">
              <a:lnSpc>
                <a:spcPts val="2650"/>
              </a:lnSpc>
              <a:buFont typeface="Arial"/>
              <a:buChar char="•"/>
            </a:pPr>
            <a:r>
              <a:rPr lang="en-US" sz="2409" spc="96">
                <a:solidFill>
                  <a:srgbClr val="000000"/>
                </a:solidFill>
                <a:latin typeface="Times New Roman Bold"/>
              </a:rPr>
              <a:t>Overcoming Spreadsheet Limitations:</a:t>
            </a:r>
          </a:p>
          <a:p>
            <a:pPr>
              <a:lnSpc>
                <a:spcPts val="2650"/>
              </a:lnSpc>
            </a:pPr>
            <a:r>
              <a:rPr lang="en-US" sz="2409" spc="96">
                <a:solidFill>
                  <a:srgbClr val="000000"/>
                </a:solidFill>
                <a:latin typeface="Times New Roman"/>
              </a:rPr>
              <a:t>Existing reliance on offline spreadsheets and disparate data sources became untenable due to inefficiencies and limitations in handling complex data.</a:t>
            </a:r>
          </a:p>
          <a:p>
            <a:pPr>
              <a:lnSpc>
                <a:spcPts val="2650"/>
              </a:lnSpc>
            </a:pPr>
            <a:endParaRPr lang="en-US" sz="2409" spc="96">
              <a:solidFill>
                <a:srgbClr val="000000"/>
              </a:solidFill>
              <a:latin typeface="Times New Roman"/>
            </a:endParaRPr>
          </a:p>
          <a:p>
            <a:pPr marL="520318" lvl="1" indent="-260159">
              <a:lnSpc>
                <a:spcPts val="2650"/>
              </a:lnSpc>
              <a:buFont typeface="Arial"/>
              <a:buChar char="•"/>
            </a:pPr>
            <a:r>
              <a:rPr lang="en-US" sz="2409" spc="96">
                <a:solidFill>
                  <a:srgbClr val="000000"/>
                </a:solidFill>
                <a:latin typeface="Times New Roman Bold"/>
              </a:rPr>
              <a:t>Handling Rapid Business Growth</a:t>
            </a:r>
            <a:r>
              <a:rPr lang="en-US" sz="2409" spc="96">
                <a:solidFill>
                  <a:srgbClr val="000000"/>
                </a:solidFill>
                <a:latin typeface="Times New Roman"/>
              </a:rPr>
              <a:t>:</a:t>
            </a:r>
          </a:p>
          <a:p>
            <a:pPr>
              <a:lnSpc>
                <a:spcPts val="2650"/>
              </a:lnSpc>
            </a:pPr>
            <a:r>
              <a:rPr lang="en-US" sz="2409" spc="96">
                <a:solidFill>
                  <a:srgbClr val="000000"/>
                </a:solidFill>
                <a:latin typeface="Times New Roman"/>
              </a:rPr>
              <a:t>The rapid expansion of business operations presented significant challenges in scaling up the planning processes effectively.</a:t>
            </a:r>
          </a:p>
          <a:p>
            <a:pPr>
              <a:lnSpc>
                <a:spcPts val="2650"/>
              </a:lnSpc>
            </a:pPr>
            <a:endParaRPr lang="en-US" sz="2409" spc="96">
              <a:solidFill>
                <a:srgbClr val="000000"/>
              </a:solidFill>
              <a:latin typeface="Times New Roman"/>
            </a:endParaRPr>
          </a:p>
          <a:p>
            <a:pPr marL="520318" lvl="1" indent="-260159">
              <a:lnSpc>
                <a:spcPts val="2650"/>
              </a:lnSpc>
              <a:buFont typeface="Arial"/>
              <a:buChar char="•"/>
            </a:pPr>
            <a:r>
              <a:rPr lang="en-US" sz="2409" spc="96">
                <a:solidFill>
                  <a:srgbClr val="000000"/>
                </a:solidFill>
                <a:latin typeface="Times New Roman Bold"/>
              </a:rPr>
              <a:t>Resource Intensive Processes:</a:t>
            </a:r>
          </a:p>
          <a:p>
            <a:pPr>
              <a:lnSpc>
                <a:spcPts val="2650"/>
              </a:lnSpc>
            </a:pPr>
            <a:r>
              <a:rPr lang="en-US" sz="2409" spc="96">
                <a:solidFill>
                  <a:srgbClr val="000000"/>
                </a:solidFill>
                <a:latin typeface="Times New Roman"/>
              </a:rPr>
              <a:t>The manual and frequent ad hoc data conversions required by the previous system consumed excessive resources and were too time-consuming.</a:t>
            </a:r>
          </a:p>
          <a:p>
            <a:pPr>
              <a:lnSpc>
                <a:spcPts val="2650"/>
              </a:lnSpc>
            </a:pPr>
            <a:endParaRPr lang="en-US" sz="2409" spc="96">
              <a:solidFill>
                <a:srgbClr val="000000"/>
              </a:solidFill>
              <a:latin typeface="Times New Roman"/>
            </a:endParaRPr>
          </a:p>
          <a:p>
            <a:pPr marL="520318" lvl="1" indent="-260159">
              <a:lnSpc>
                <a:spcPts val="2650"/>
              </a:lnSpc>
              <a:buFont typeface="Arial"/>
              <a:buChar char="•"/>
            </a:pPr>
            <a:r>
              <a:rPr lang="en-US" sz="2409" spc="96">
                <a:solidFill>
                  <a:srgbClr val="000000"/>
                </a:solidFill>
                <a:latin typeface="Times New Roman Bold"/>
              </a:rPr>
              <a:t>Increasing Complexity with Stakeholders and Suppliers:</a:t>
            </a:r>
          </a:p>
          <a:p>
            <a:pPr>
              <a:lnSpc>
                <a:spcPts val="2650"/>
              </a:lnSpc>
            </a:pPr>
            <a:r>
              <a:rPr lang="en-US" sz="2409" spc="96">
                <a:solidFill>
                  <a:srgbClr val="000000"/>
                </a:solidFill>
                <a:latin typeface="Times New Roman"/>
              </a:rPr>
              <a:t>As the number of internal stakeholders and suppliers grew, the complexity of data management and coordination also increased, necessitating a more robust system.</a:t>
            </a:r>
          </a:p>
          <a:p>
            <a:pPr>
              <a:lnSpc>
                <a:spcPts val="2650"/>
              </a:lnSpc>
            </a:pPr>
            <a:endParaRPr lang="en-US" sz="2409" spc="96">
              <a:solidFill>
                <a:srgbClr val="000000"/>
              </a:solidFill>
              <a:latin typeface="Times New Roman"/>
            </a:endParaRPr>
          </a:p>
          <a:p>
            <a:pPr marL="520318" lvl="1" indent="-260159">
              <a:lnSpc>
                <a:spcPts val="2650"/>
              </a:lnSpc>
              <a:buFont typeface="Arial"/>
              <a:buChar char="•"/>
            </a:pPr>
            <a:r>
              <a:rPr lang="en-US" sz="2409" spc="96">
                <a:solidFill>
                  <a:srgbClr val="000000"/>
                </a:solidFill>
                <a:latin typeface="Times New Roman Bold"/>
              </a:rPr>
              <a:t>Need for an Integrated Planning Framework:</a:t>
            </a:r>
          </a:p>
          <a:p>
            <a:pPr>
              <a:lnSpc>
                <a:spcPts val="2650"/>
              </a:lnSpc>
            </a:pPr>
            <a:r>
              <a:rPr lang="en-US" sz="2409" spc="96">
                <a:solidFill>
                  <a:srgbClr val="000000"/>
                </a:solidFill>
                <a:latin typeface="Times New Roman"/>
              </a:rPr>
              <a:t>A unified and integrated planning solution was needed to streamline operations, enhance accuracy, and reduce the overhead associated with maintaining multiple systems.</a:t>
            </a:r>
          </a:p>
        </p:txBody>
      </p:sp>
      <p:sp>
        <p:nvSpPr>
          <p:cNvPr id="10" name="Freeform 10"/>
          <p:cNvSpPr/>
          <p:nvPr/>
        </p:nvSpPr>
        <p:spPr>
          <a:xfrm>
            <a:off x="8098343" y="5381244"/>
            <a:ext cx="4386458" cy="4386458"/>
          </a:xfrm>
          <a:custGeom>
            <a:avLst/>
            <a:gdLst/>
            <a:ahLst/>
            <a:cxnLst/>
            <a:rect l="l" t="t" r="r" b="b"/>
            <a:pathLst>
              <a:path w="4386458" h="4386458">
                <a:moveTo>
                  <a:pt x="0" y="0"/>
                </a:moveTo>
                <a:lnTo>
                  <a:pt x="4386458" y="0"/>
                </a:lnTo>
                <a:lnTo>
                  <a:pt x="4386458" y="4386458"/>
                </a:lnTo>
                <a:lnTo>
                  <a:pt x="0" y="4386458"/>
                </a:lnTo>
                <a:lnTo>
                  <a:pt x="0" y="0"/>
                </a:lnTo>
                <a:close/>
              </a:path>
            </a:pathLst>
          </a:custGeom>
          <a:blipFill>
            <a:blip r:embed="rId3">
              <a:alphaModFix amt="7999"/>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US"/>
          </a:p>
        </p:txBody>
      </p:sp>
      <p:sp>
        <p:nvSpPr>
          <p:cNvPr id="3" name="TextBox 3"/>
          <p:cNvSpPr txBox="1"/>
          <p:nvPr/>
        </p:nvSpPr>
        <p:spPr>
          <a:xfrm>
            <a:off x="3395508" y="661987"/>
            <a:ext cx="12451753" cy="3009900"/>
          </a:xfrm>
          <a:prstGeom prst="rect">
            <a:avLst/>
          </a:prstGeom>
        </p:spPr>
        <p:txBody>
          <a:bodyPr lIns="0" tIns="0" rIns="0" bIns="0" rtlCol="0" anchor="t">
            <a:spAutoFit/>
          </a:bodyPr>
          <a:lstStyle/>
          <a:p>
            <a:pPr algn="ctr">
              <a:lnSpc>
                <a:spcPts val="7920"/>
              </a:lnSpc>
            </a:pPr>
            <a:r>
              <a:rPr lang="en-US" sz="6600" spc="666">
                <a:solidFill>
                  <a:srgbClr val="FCBA2F"/>
                </a:solidFill>
                <a:latin typeface="RoxboroughCF Medium"/>
              </a:rPr>
              <a:t>OBJECTIVE OF PROJECT</a:t>
            </a:r>
          </a:p>
          <a:p>
            <a:pPr algn="ctr">
              <a:lnSpc>
                <a:spcPts val="7920"/>
              </a:lnSpc>
            </a:pPr>
            <a:endParaRPr lang="en-US" sz="6600" spc="666">
              <a:solidFill>
                <a:srgbClr val="FCBA2F"/>
              </a:solidFill>
              <a:latin typeface="RoxboroughCF Medium"/>
            </a:endParaRPr>
          </a:p>
          <a:p>
            <a:pPr algn="ctr">
              <a:lnSpc>
                <a:spcPts val="7920"/>
              </a:lnSpc>
            </a:pPr>
            <a:endParaRPr lang="en-US" sz="6600" spc="666">
              <a:solidFill>
                <a:srgbClr val="FCBA2F"/>
              </a:solidFill>
              <a:latin typeface="RoxboroughCF Medium"/>
            </a:endParaRPr>
          </a:p>
        </p:txBody>
      </p:sp>
      <p:sp>
        <p:nvSpPr>
          <p:cNvPr id="4" name="TextBox 4"/>
          <p:cNvSpPr txBox="1"/>
          <p:nvPr/>
        </p:nvSpPr>
        <p:spPr>
          <a:xfrm>
            <a:off x="419552" y="2143125"/>
            <a:ext cx="8724448" cy="7492365"/>
          </a:xfrm>
          <a:prstGeom prst="rect">
            <a:avLst/>
          </a:prstGeom>
        </p:spPr>
        <p:txBody>
          <a:bodyPr lIns="0" tIns="0" rIns="0" bIns="0" rtlCol="0" anchor="t">
            <a:spAutoFit/>
          </a:bodyPr>
          <a:lstStyle/>
          <a:p>
            <a:pPr marL="582930" lvl="1" indent="-291465">
              <a:lnSpc>
                <a:spcPts val="2970"/>
              </a:lnSpc>
              <a:buFont typeface="Arial"/>
              <a:buChar char="•"/>
            </a:pPr>
            <a:r>
              <a:rPr lang="en-US" sz="2700" spc="108">
                <a:solidFill>
                  <a:srgbClr val="FFFFFF"/>
                </a:solidFill>
                <a:latin typeface="Times New Roman"/>
              </a:rPr>
              <a:t>Implementing SAP IBP for demand enables a holistic planning process that drives business growth across all levels, leveraging technology for strategic and tactical alignment.</a:t>
            </a:r>
          </a:p>
          <a:p>
            <a:pPr>
              <a:lnSpc>
                <a:spcPts val="2970"/>
              </a:lnSpc>
            </a:pPr>
            <a:endParaRPr lang="en-US" sz="2700" spc="108">
              <a:solidFill>
                <a:srgbClr val="FFFFFF"/>
              </a:solidFill>
              <a:latin typeface="Times New Roman"/>
            </a:endParaRPr>
          </a:p>
          <a:p>
            <a:pPr marL="582930" lvl="1" indent="-291465">
              <a:lnSpc>
                <a:spcPts val="2970"/>
              </a:lnSpc>
              <a:buFont typeface="Arial"/>
              <a:buChar char="•"/>
            </a:pPr>
            <a:r>
              <a:rPr lang="en-US" sz="2700" spc="108">
                <a:solidFill>
                  <a:srgbClr val="FFFFFF"/>
                </a:solidFill>
                <a:latin typeface="Times New Roman"/>
              </a:rPr>
              <a:t>The solution facilitates real-time collaboration with internal and external stakeholders, ensuring that practical tactical plans are developed and aligned with business strategies seamlessly.</a:t>
            </a:r>
          </a:p>
          <a:p>
            <a:pPr>
              <a:lnSpc>
                <a:spcPts val="2970"/>
              </a:lnSpc>
            </a:pPr>
            <a:endParaRPr lang="en-US" sz="2700" spc="108">
              <a:solidFill>
                <a:srgbClr val="FFFFFF"/>
              </a:solidFill>
              <a:latin typeface="Times New Roman"/>
            </a:endParaRPr>
          </a:p>
          <a:p>
            <a:pPr marL="582930" lvl="1" indent="-291465">
              <a:lnSpc>
                <a:spcPts val="2970"/>
              </a:lnSpc>
              <a:buFont typeface="Arial"/>
              <a:buChar char="•"/>
            </a:pPr>
            <a:r>
              <a:rPr lang="en-US" sz="2700" spc="108">
                <a:solidFill>
                  <a:srgbClr val="FFFFFF"/>
                </a:solidFill>
                <a:latin typeface="Times New Roman"/>
              </a:rPr>
              <a:t>By consolidating diverse product categories across various locations, SAP IBP establishes new hierarchies, enhancing efficiency and clarity in category management across the organization.</a:t>
            </a:r>
          </a:p>
          <a:p>
            <a:pPr>
              <a:lnSpc>
                <a:spcPts val="2970"/>
              </a:lnSpc>
            </a:pPr>
            <a:endParaRPr lang="en-US" sz="2700" spc="108">
              <a:solidFill>
                <a:srgbClr val="FFFFFF"/>
              </a:solidFill>
              <a:latin typeface="Times New Roman"/>
            </a:endParaRPr>
          </a:p>
          <a:p>
            <a:pPr marL="582930" lvl="1" indent="-291465" algn="l">
              <a:lnSpc>
                <a:spcPts val="2970"/>
              </a:lnSpc>
              <a:buFont typeface="Arial"/>
              <a:buChar char="•"/>
            </a:pPr>
            <a:r>
              <a:rPr lang="en-US" sz="2700" spc="108">
                <a:solidFill>
                  <a:srgbClr val="FFFFFF"/>
                </a:solidFill>
                <a:latin typeface="Times New Roman"/>
              </a:rPr>
              <a:t>Supporting flexible planning horizons ranging from short-term to long-term, SAP IBP empowers detailed analysis and insights, facilitating informed decision-making processes for sustainable business success.</a:t>
            </a:r>
          </a:p>
        </p:txBody>
      </p:sp>
      <p:sp>
        <p:nvSpPr>
          <p:cNvPr id="5" name="Freeform 5"/>
          <p:cNvSpPr/>
          <p:nvPr/>
        </p:nvSpPr>
        <p:spPr>
          <a:xfrm>
            <a:off x="9621385" y="3305245"/>
            <a:ext cx="8666615" cy="4267121"/>
          </a:xfrm>
          <a:custGeom>
            <a:avLst/>
            <a:gdLst/>
            <a:ahLst/>
            <a:cxnLst/>
            <a:rect l="l" t="t" r="r" b="b"/>
            <a:pathLst>
              <a:path w="8666615" h="4267121">
                <a:moveTo>
                  <a:pt x="0" y="0"/>
                </a:moveTo>
                <a:lnTo>
                  <a:pt x="8666615" y="0"/>
                </a:lnTo>
                <a:lnTo>
                  <a:pt x="8666615" y="4267121"/>
                </a:lnTo>
                <a:lnTo>
                  <a:pt x="0" y="4267121"/>
                </a:lnTo>
                <a:lnTo>
                  <a:pt x="0" y="0"/>
                </a:lnTo>
                <a:close/>
              </a:path>
            </a:pathLst>
          </a:custGeom>
          <a:blipFill>
            <a:blip r:embed="rId3"/>
            <a:stretch>
              <a:fillRect t="-2047" b="-4859"/>
            </a:stretch>
          </a:blipFill>
        </p:spPr>
        <p:txBody>
          <a:bodyPr/>
          <a:lstStyle/>
          <a:p>
            <a:endParaRPr lang="en-US"/>
          </a:p>
        </p:txBody>
      </p:sp>
      <p:sp>
        <p:nvSpPr>
          <p:cNvPr id="6" name="Freeform 6"/>
          <p:cNvSpPr/>
          <p:nvPr/>
        </p:nvSpPr>
        <p:spPr>
          <a:xfrm>
            <a:off x="0" y="0"/>
            <a:ext cx="1294177" cy="1479059"/>
          </a:xfrm>
          <a:custGeom>
            <a:avLst/>
            <a:gdLst/>
            <a:ahLst/>
            <a:cxnLst/>
            <a:rect l="l" t="t" r="r" b="b"/>
            <a:pathLst>
              <a:path w="1294177" h="1479059">
                <a:moveTo>
                  <a:pt x="0" y="0"/>
                </a:moveTo>
                <a:lnTo>
                  <a:pt x="1294177" y="0"/>
                </a:lnTo>
                <a:lnTo>
                  <a:pt x="1294177" y="1479059"/>
                </a:lnTo>
                <a:lnTo>
                  <a:pt x="0" y="1479059"/>
                </a:lnTo>
                <a:lnTo>
                  <a:pt x="0" y="0"/>
                </a:lnTo>
                <a:close/>
              </a:path>
            </a:pathLst>
          </a:custGeom>
          <a:blipFill>
            <a:blip r:embed="rId4"/>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1649</Words>
  <Application>Microsoft Office PowerPoint</Application>
  <PresentationFormat>Custom</PresentationFormat>
  <Paragraphs>158</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Arial</vt:lpstr>
      <vt:lpstr>Canva Sans Bold</vt:lpstr>
      <vt:lpstr>Times New Roman Bold</vt:lpstr>
      <vt:lpstr>RoxboroughCF Medium</vt:lpstr>
      <vt:lpstr>Times New Roman</vt:lpstr>
      <vt:lpstr>Open Sauce Light</vt:lpstr>
      <vt:lpstr>Open Sauce</vt:lpstr>
      <vt:lpstr>Calibri</vt:lpstr>
      <vt:lpstr>Days</vt:lpstr>
      <vt:lpstr>Times New Roman Medium</vt:lpstr>
      <vt:lpstr>RoxboroughCF Bold</vt:lpstr>
      <vt:lpstr>Canva Sans Medium</vt:lpstr>
      <vt:lpstr>DM Serif Display</vt:lpstr>
      <vt:lpstr>Agrandir Narrow Bold</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SAP</dc:title>
  <dc:creator>DELL</dc:creator>
  <cp:lastModifiedBy>Dharmin Sanghvi</cp:lastModifiedBy>
  <cp:revision>7</cp:revision>
  <dcterms:created xsi:type="dcterms:W3CDTF">2006-08-16T00:00:00Z</dcterms:created>
  <dcterms:modified xsi:type="dcterms:W3CDTF">2024-05-01T21:06:04Z</dcterms:modified>
  <dc:identifier>DAGDvfq3jMY</dc:identifier>
</cp:coreProperties>
</file>